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48"/>
  </p:normalViewPr>
  <p:slideViewPr>
    <p:cSldViewPr snapToGrid="0" snapToObjects="1">
      <p:cViewPr varScale="1">
        <p:scale>
          <a:sx n="82" d="100"/>
          <a:sy n="82"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930C361D-1DFA-3A40-8058-5AEE9EA2A6D7}"/>
              </a:ext>
            </a:extLst>
          </p:cNvPr>
          <p:cNvPicPr>
            <a:picLocks noChangeAspect="1"/>
          </p:cNvPicPr>
          <p:nvPr userDrawn="1"/>
        </p:nvPicPr>
        <p:blipFill>
          <a:blip r:embed="rId2"/>
          <a:stretch>
            <a:fillRect/>
          </a:stretch>
        </p:blipFill>
        <p:spPr>
          <a:xfrm>
            <a:off x="-48000" y="-27000"/>
            <a:ext cx="12288000" cy="6912000"/>
          </a:xfrm>
          <a:prstGeom prst="rect">
            <a:avLst/>
          </a:prstGeom>
        </p:spPr>
      </p:pic>
      <p:sp>
        <p:nvSpPr>
          <p:cNvPr id="2" name="Title 1">
            <a:extLst>
              <a:ext uri="{FF2B5EF4-FFF2-40B4-BE49-F238E27FC236}">
                <a16:creationId xmlns:a16="http://schemas.microsoft.com/office/drawing/2014/main" id="{D3F299E9-CCCA-3C4F-B3EC-70F8DC3FE0FD}"/>
              </a:ext>
            </a:extLst>
          </p:cNvPr>
          <p:cNvSpPr>
            <a:spLocks noGrp="1"/>
          </p:cNvSpPr>
          <p:nvPr>
            <p:ph type="ctrTitle" hasCustomPrompt="1"/>
          </p:nvPr>
        </p:nvSpPr>
        <p:spPr>
          <a:xfrm>
            <a:off x="717884" y="4512511"/>
            <a:ext cx="9144000" cy="441910"/>
          </a:xfrm>
        </p:spPr>
        <p:txBody>
          <a:bodyPr anchor="b"/>
          <a:lstStyle>
            <a:lvl1pPr algn="l">
              <a:defRPr sz="2400">
                <a:solidFill>
                  <a:schemeClr val="bg1"/>
                </a:solidFill>
              </a:defRPr>
            </a:lvl1pPr>
          </a:lstStyle>
          <a:p>
            <a:r>
              <a:rPr lang="en-GB" dirty="0"/>
              <a:t>Add Team Name here, College Name</a:t>
            </a:r>
            <a:endParaRPr lang="en-US" dirty="0"/>
          </a:p>
        </p:txBody>
      </p:sp>
      <p:sp>
        <p:nvSpPr>
          <p:cNvPr id="3" name="Subtitle 2">
            <a:extLst>
              <a:ext uri="{FF2B5EF4-FFF2-40B4-BE49-F238E27FC236}">
                <a16:creationId xmlns:a16="http://schemas.microsoft.com/office/drawing/2014/main" id="{33F06ACC-C727-BB4E-B4CB-9B756ADF24FD}"/>
              </a:ext>
            </a:extLst>
          </p:cNvPr>
          <p:cNvSpPr>
            <a:spLocks noGrp="1"/>
          </p:cNvSpPr>
          <p:nvPr>
            <p:ph type="subTitle" idx="1" hasCustomPrompt="1"/>
          </p:nvPr>
        </p:nvSpPr>
        <p:spPr>
          <a:xfrm>
            <a:off x="717884" y="5128919"/>
            <a:ext cx="9144000" cy="365126"/>
          </a:xfrm>
        </p:spPr>
        <p:txBody>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Add Member Names here</a:t>
            </a:r>
            <a:endParaRPr lang="en-US" dirty="0"/>
          </a:p>
        </p:txBody>
      </p:sp>
    </p:spTree>
    <p:extLst>
      <p:ext uri="{BB962C8B-B14F-4D97-AF65-F5344CB8AC3E}">
        <p14:creationId xmlns:p14="http://schemas.microsoft.com/office/powerpoint/2010/main" val="933817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2149-FD34-8D42-9D4A-C216631AA07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25EBBC8-0C7F-9A44-80EE-633BC2B358C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9E722A-4EF2-1A49-BB18-EB0252406921}"/>
              </a:ext>
            </a:extLst>
          </p:cNvPr>
          <p:cNvSpPr>
            <a:spLocks noGrp="1"/>
          </p:cNvSpPr>
          <p:nvPr>
            <p:ph type="dt" sz="half" idx="10"/>
          </p:nvPr>
        </p:nvSpPr>
        <p:spPr/>
        <p:txBody>
          <a:bodyPr/>
          <a:lstStyle/>
          <a:p>
            <a:fld id="{26C16C6E-DE12-0D45-9637-4DB8F67D2420}" type="datetimeFigureOut">
              <a:rPr lang="en-US" smtClean="0"/>
              <a:t>1/15/2022</a:t>
            </a:fld>
            <a:endParaRPr lang="en-US"/>
          </a:p>
        </p:txBody>
      </p:sp>
      <p:sp>
        <p:nvSpPr>
          <p:cNvPr id="5" name="Footer Placeholder 4">
            <a:extLst>
              <a:ext uri="{FF2B5EF4-FFF2-40B4-BE49-F238E27FC236}">
                <a16:creationId xmlns:a16="http://schemas.microsoft.com/office/drawing/2014/main" id="{5DEF6AEC-57CF-0B4B-8631-F588F37D4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BF5DC2-EEC7-D94A-995D-9C5D100CBC70}"/>
              </a:ext>
            </a:extLst>
          </p:cNvPr>
          <p:cNvSpPr>
            <a:spLocks noGrp="1"/>
          </p:cNvSpPr>
          <p:nvPr>
            <p:ph type="sldNum" sz="quarter" idx="12"/>
          </p:nvPr>
        </p:nvSpPr>
        <p:spPr/>
        <p:txBody>
          <a:bodyPr/>
          <a:lstStyle/>
          <a:p>
            <a:fld id="{9EF07DC1-0FE5-1B4A-B207-846019E6DC86}" type="slidenum">
              <a:rPr lang="en-US" smtClean="0"/>
              <a:t>‹#›</a:t>
            </a:fld>
            <a:endParaRPr lang="en-US"/>
          </a:p>
        </p:txBody>
      </p:sp>
    </p:spTree>
    <p:extLst>
      <p:ext uri="{BB962C8B-B14F-4D97-AF65-F5344CB8AC3E}">
        <p14:creationId xmlns:p14="http://schemas.microsoft.com/office/powerpoint/2010/main" val="140319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E3AB63-8679-544F-B534-D8CDE02B34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1D53FF0-84CA-9145-B407-0EAC1ADDF9E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1432CCF-EE0C-EC45-B0F1-5CF231D0882B}"/>
              </a:ext>
            </a:extLst>
          </p:cNvPr>
          <p:cNvSpPr>
            <a:spLocks noGrp="1"/>
          </p:cNvSpPr>
          <p:nvPr>
            <p:ph type="dt" sz="half" idx="10"/>
          </p:nvPr>
        </p:nvSpPr>
        <p:spPr/>
        <p:txBody>
          <a:bodyPr/>
          <a:lstStyle/>
          <a:p>
            <a:fld id="{26C16C6E-DE12-0D45-9637-4DB8F67D2420}" type="datetimeFigureOut">
              <a:rPr lang="en-US" smtClean="0"/>
              <a:t>1/15/2022</a:t>
            </a:fld>
            <a:endParaRPr lang="en-US"/>
          </a:p>
        </p:txBody>
      </p:sp>
      <p:sp>
        <p:nvSpPr>
          <p:cNvPr id="5" name="Footer Placeholder 4">
            <a:extLst>
              <a:ext uri="{FF2B5EF4-FFF2-40B4-BE49-F238E27FC236}">
                <a16:creationId xmlns:a16="http://schemas.microsoft.com/office/drawing/2014/main" id="{CF8B40F7-6658-F649-85D4-2B6816FB7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F9F1A-5EE1-0247-858C-3D3769D98452}"/>
              </a:ext>
            </a:extLst>
          </p:cNvPr>
          <p:cNvSpPr>
            <a:spLocks noGrp="1"/>
          </p:cNvSpPr>
          <p:nvPr>
            <p:ph type="sldNum" sz="quarter" idx="12"/>
          </p:nvPr>
        </p:nvSpPr>
        <p:spPr/>
        <p:txBody>
          <a:bodyPr/>
          <a:lstStyle/>
          <a:p>
            <a:fld id="{9EF07DC1-0FE5-1B4A-B207-846019E6DC86}" type="slidenum">
              <a:rPr lang="en-US" smtClean="0"/>
              <a:t>‹#›</a:t>
            </a:fld>
            <a:endParaRPr lang="en-US"/>
          </a:p>
        </p:txBody>
      </p:sp>
    </p:spTree>
    <p:extLst>
      <p:ext uri="{BB962C8B-B14F-4D97-AF65-F5344CB8AC3E}">
        <p14:creationId xmlns:p14="http://schemas.microsoft.com/office/powerpoint/2010/main" val="1399298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8EC05436-697C-E343-AFBB-A9D839D98682}"/>
              </a:ext>
            </a:extLst>
          </p:cNvPr>
          <p:cNvPicPr>
            <a:picLocks noChangeAspect="1"/>
          </p:cNvPicPr>
          <p:nvPr userDrawn="1"/>
        </p:nvPicPr>
        <p:blipFill>
          <a:blip r:embed="rId2"/>
          <a:stretch>
            <a:fillRect/>
          </a:stretch>
        </p:blipFill>
        <p:spPr>
          <a:xfrm>
            <a:off x="-48000" y="-27000"/>
            <a:ext cx="12288000" cy="6912000"/>
          </a:xfrm>
          <a:prstGeom prst="rect">
            <a:avLst/>
          </a:prstGeom>
        </p:spPr>
      </p:pic>
      <p:sp>
        <p:nvSpPr>
          <p:cNvPr id="2" name="Title 1">
            <a:extLst>
              <a:ext uri="{FF2B5EF4-FFF2-40B4-BE49-F238E27FC236}">
                <a16:creationId xmlns:a16="http://schemas.microsoft.com/office/drawing/2014/main" id="{A6C6F65A-F944-DC4C-B0AB-E707C52E238B}"/>
              </a:ext>
            </a:extLst>
          </p:cNvPr>
          <p:cNvSpPr>
            <a:spLocks noGrp="1"/>
          </p:cNvSpPr>
          <p:nvPr>
            <p:ph type="title" hasCustomPrompt="1"/>
          </p:nvPr>
        </p:nvSpPr>
        <p:spPr>
          <a:xfrm>
            <a:off x="296779" y="313823"/>
            <a:ext cx="10182726" cy="367214"/>
          </a:xfrm>
        </p:spPr>
        <p:txBody>
          <a:bodyPr/>
          <a:lstStyle>
            <a:lvl1pPr>
              <a:defRPr sz="1800" b="1" u="sng">
                <a:solidFill>
                  <a:schemeClr val="bg1"/>
                </a:solidFill>
              </a:defRPr>
            </a:lvl1pPr>
          </a:lstStyle>
          <a:p>
            <a:r>
              <a:rPr lang="en-GB" dirty="0"/>
              <a:t>Heading</a:t>
            </a:r>
            <a:endParaRPr lang="en-US" dirty="0"/>
          </a:p>
        </p:txBody>
      </p:sp>
      <p:sp>
        <p:nvSpPr>
          <p:cNvPr id="3" name="Content Placeholder 2">
            <a:extLst>
              <a:ext uri="{FF2B5EF4-FFF2-40B4-BE49-F238E27FC236}">
                <a16:creationId xmlns:a16="http://schemas.microsoft.com/office/drawing/2014/main" id="{3149DD1F-E40B-5045-9407-FBE87C5AF31A}"/>
              </a:ext>
            </a:extLst>
          </p:cNvPr>
          <p:cNvSpPr>
            <a:spLocks noGrp="1"/>
          </p:cNvSpPr>
          <p:nvPr>
            <p:ph idx="1" hasCustomPrompt="1"/>
          </p:nvPr>
        </p:nvSpPr>
        <p:spPr>
          <a:xfrm>
            <a:off x="296779" y="914400"/>
            <a:ext cx="11614484" cy="5378116"/>
          </a:xfrm>
        </p:spPr>
        <p:txBody>
          <a:bodyPr/>
          <a:lstStyle>
            <a:lvl1pPr>
              <a:buNone/>
              <a:defRPr sz="1400" b="0" u="none">
                <a:solidFill>
                  <a:schemeClr val="bg1"/>
                </a:solidFill>
              </a:defRPr>
            </a:lvl1pPr>
            <a:lvl2pPr>
              <a:buNone/>
              <a:defRPr sz="1200">
                <a:solidFill>
                  <a:schemeClr val="bg1"/>
                </a:solidFill>
              </a:defRPr>
            </a:lvl2pPr>
            <a:lvl3pPr>
              <a:buNone/>
              <a:defRPr sz="1200">
                <a:solidFill>
                  <a:schemeClr val="bg1"/>
                </a:solidFill>
              </a:defRPr>
            </a:lvl3pPr>
            <a:lvl4pPr>
              <a:buNone/>
              <a:defRPr sz="1200">
                <a:solidFill>
                  <a:schemeClr val="bg1"/>
                </a:solidFill>
              </a:defRPr>
            </a:lvl4pPr>
            <a:lvl5pPr>
              <a:buNone/>
              <a:defRPr sz="1200">
                <a:solidFill>
                  <a:schemeClr val="bg1"/>
                </a:solidFill>
              </a:defRPr>
            </a:lvl5pPr>
          </a:lstStyle>
          <a:p>
            <a:pPr lvl="0"/>
            <a:r>
              <a:rPr lang="en-GB" dirty="0"/>
              <a:t>Add content here</a:t>
            </a:r>
          </a:p>
          <a:p>
            <a:pPr lvl="0"/>
            <a:endParaRPr lang="en-GB" dirty="0"/>
          </a:p>
        </p:txBody>
      </p:sp>
    </p:spTree>
    <p:extLst>
      <p:ext uri="{BB962C8B-B14F-4D97-AF65-F5344CB8AC3E}">
        <p14:creationId xmlns:p14="http://schemas.microsoft.com/office/powerpoint/2010/main" val="2680863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5DAE-2D3F-764D-A8FC-1FDE51A197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BF30D15-215B-CF42-A29F-A785974A32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50DAAB3-37D3-2E4E-A348-1AE565562D04}"/>
              </a:ext>
            </a:extLst>
          </p:cNvPr>
          <p:cNvSpPr>
            <a:spLocks noGrp="1"/>
          </p:cNvSpPr>
          <p:nvPr>
            <p:ph type="dt" sz="half" idx="10"/>
          </p:nvPr>
        </p:nvSpPr>
        <p:spPr/>
        <p:txBody>
          <a:bodyPr/>
          <a:lstStyle/>
          <a:p>
            <a:fld id="{26C16C6E-DE12-0D45-9637-4DB8F67D2420}" type="datetimeFigureOut">
              <a:rPr lang="en-US" smtClean="0"/>
              <a:t>1/15/2022</a:t>
            </a:fld>
            <a:endParaRPr lang="en-US"/>
          </a:p>
        </p:txBody>
      </p:sp>
      <p:sp>
        <p:nvSpPr>
          <p:cNvPr id="5" name="Footer Placeholder 4">
            <a:extLst>
              <a:ext uri="{FF2B5EF4-FFF2-40B4-BE49-F238E27FC236}">
                <a16:creationId xmlns:a16="http://schemas.microsoft.com/office/drawing/2014/main" id="{73F8A697-07BC-9A4C-B6C2-C5CCC2B7A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F4883F-C8A1-F74C-8E0F-081743A454B8}"/>
              </a:ext>
            </a:extLst>
          </p:cNvPr>
          <p:cNvSpPr>
            <a:spLocks noGrp="1"/>
          </p:cNvSpPr>
          <p:nvPr>
            <p:ph type="sldNum" sz="quarter" idx="12"/>
          </p:nvPr>
        </p:nvSpPr>
        <p:spPr/>
        <p:txBody>
          <a:bodyPr/>
          <a:lstStyle/>
          <a:p>
            <a:fld id="{9EF07DC1-0FE5-1B4A-B207-846019E6DC86}" type="slidenum">
              <a:rPr lang="en-US" smtClean="0"/>
              <a:t>‹#›</a:t>
            </a:fld>
            <a:endParaRPr lang="en-US"/>
          </a:p>
        </p:txBody>
      </p:sp>
    </p:spTree>
    <p:extLst>
      <p:ext uri="{BB962C8B-B14F-4D97-AF65-F5344CB8AC3E}">
        <p14:creationId xmlns:p14="http://schemas.microsoft.com/office/powerpoint/2010/main" val="3320287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EFA4-5505-9F47-8C72-9D7BCC786BA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64BCF0-A284-9141-B0BE-7CDDEEC6BF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58424D9-A852-A24E-9C68-9FF48F07F04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C82AB8C-5CCD-4245-B7E7-67F6F5002FEC}"/>
              </a:ext>
            </a:extLst>
          </p:cNvPr>
          <p:cNvSpPr>
            <a:spLocks noGrp="1"/>
          </p:cNvSpPr>
          <p:nvPr>
            <p:ph type="dt" sz="half" idx="10"/>
          </p:nvPr>
        </p:nvSpPr>
        <p:spPr/>
        <p:txBody>
          <a:bodyPr/>
          <a:lstStyle/>
          <a:p>
            <a:fld id="{26C16C6E-DE12-0D45-9637-4DB8F67D2420}" type="datetimeFigureOut">
              <a:rPr lang="en-US" smtClean="0"/>
              <a:t>1/15/2022</a:t>
            </a:fld>
            <a:endParaRPr lang="en-US"/>
          </a:p>
        </p:txBody>
      </p:sp>
      <p:sp>
        <p:nvSpPr>
          <p:cNvPr id="6" name="Footer Placeholder 5">
            <a:extLst>
              <a:ext uri="{FF2B5EF4-FFF2-40B4-BE49-F238E27FC236}">
                <a16:creationId xmlns:a16="http://schemas.microsoft.com/office/drawing/2014/main" id="{EC7918F5-9F08-EA45-81A7-752A0211E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03040-706F-D646-AF62-788483E10777}"/>
              </a:ext>
            </a:extLst>
          </p:cNvPr>
          <p:cNvSpPr>
            <a:spLocks noGrp="1"/>
          </p:cNvSpPr>
          <p:nvPr>
            <p:ph type="sldNum" sz="quarter" idx="12"/>
          </p:nvPr>
        </p:nvSpPr>
        <p:spPr/>
        <p:txBody>
          <a:bodyPr/>
          <a:lstStyle/>
          <a:p>
            <a:fld id="{9EF07DC1-0FE5-1B4A-B207-846019E6DC86}" type="slidenum">
              <a:rPr lang="en-US" smtClean="0"/>
              <a:t>‹#›</a:t>
            </a:fld>
            <a:endParaRPr lang="en-US"/>
          </a:p>
        </p:txBody>
      </p:sp>
    </p:spTree>
    <p:extLst>
      <p:ext uri="{BB962C8B-B14F-4D97-AF65-F5344CB8AC3E}">
        <p14:creationId xmlns:p14="http://schemas.microsoft.com/office/powerpoint/2010/main" val="304440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A815-28D0-404D-8DF3-106579BACE4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7DDB798-7A15-A94E-94B9-3B92367A98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4537968-64A6-9A44-A5AF-4C029EF52C6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B2130E6-88D1-554F-9ED9-37D16A6A1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0A5E5EB-0DD3-A247-BBC1-E0390AD14EA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AFACB1A-2FFB-8844-BEA9-82618111BAC1}"/>
              </a:ext>
            </a:extLst>
          </p:cNvPr>
          <p:cNvSpPr>
            <a:spLocks noGrp="1"/>
          </p:cNvSpPr>
          <p:nvPr>
            <p:ph type="dt" sz="half" idx="10"/>
          </p:nvPr>
        </p:nvSpPr>
        <p:spPr/>
        <p:txBody>
          <a:bodyPr/>
          <a:lstStyle/>
          <a:p>
            <a:fld id="{26C16C6E-DE12-0D45-9637-4DB8F67D2420}" type="datetimeFigureOut">
              <a:rPr lang="en-US" smtClean="0"/>
              <a:t>1/15/2022</a:t>
            </a:fld>
            <a:endParaRPr lang="en-US"/>
          </a:p>
        </p:txBody>
      </p:sp>
      <p:sp>
        <p:nvSpPr>
          <p:cNvPr id="8" name="Footer Placeholder 7">
            <a:extLst>
              <a:ext uri="{FF2B5EF4-FFF2-40B4-BE49-F238E27FC236}">
                <a16:creationId xmlns:a16="http://schemas.microsoft.com/office/drawing/2014/main" id="{204F91B0-5CE1-ED41-B707-659C310490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7FBE9-6259-0643-82DF-863F94635530}"/>
              </a:ext>
            </a:extLst>
          </p:cNvPr>
          <p:cNvSpPr>
            <a:spLocks noGrp="1"/>
          </p:cNvSpPr>
          <p:nvPr>
            <p:ph type="sldNum" sz="quarter" idx="12"/>
          </p:nvPr>
        </p:nvSpPr>
        <p:spPr/>
        <p:txBody>
          <a:bodyPr/>
          <a:lstStyle/>
          <a:p>
            <a:fld id="{9EF07DC1-0FE5-1B4A-B207-846019E6DC86}" type="slidenum">
              <a:rPr lang="en-US" smtClean="0"/>
              <a:t>‹#›</a:t>
            </a:fld>
            <a:endParaRPr lang="en-US"/>
          </a:p>
        </p:txBody>
      </p:sp>
    </p:spTree>
    <p:extLst>
      <p:ext uri="{BB962C8B-B14F-4D97-AF65-F5344CB8AC3E}">
        <p14:creationId xmlns:p14="http://schemas.microsoft.com/office/powerpoint/2010/main" val="2261568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9978-81FF-2549-BB26-278A4D924B8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ACFCC74-70C8-4B4E-BDF5-6D914650DB4F}"/>
              </a:ext>
            </a:extLst>
          </p:cNvPr>
          <p:cNvSpPr>
            <a:spLocks noGrp="1"/>
          </p:cNvSpPr>
          <p:nvPr>
            <p:ph type="dt" sz="half" idx="10"/>
          </p:nvPr>
        </p:nvSpPr>
        <p:spPr/>
        <p:txBody>
          <a:bodyPr/>
          <a:lstStyle/>
          <a:p>
            <a:fld id="{26C16C6E-DE12-0D45-9637-4DB8F67D2420}" type="datetimeFigureOut">
              <a:rPr lang="en-US" smtClean="0"/>
              <a:t>1/15/2022</a:t>
            </a:fld>
            <a:endParaRPr lang="en-US"/>
          </a:p>
        </p:txBody>
      </p:sp>
      <p:sp>
        <p:nvSpPr>
          <p:cNvPr id="4" name="Footer Placeholder 3">
            <a:extLst>
              <a:ext uri="{FF2B5EF4-FFF2-40B4-BE49-F238E27FC236}">
                <a16:creationId xmlns:a16="http://schemas.microsoft.com/office/drawing/2014/main" id="{C6A1BE32-AFCA-2441-9713-72D0559D8B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E470C6-05A4-2443-9BFC-680ED402833C}"/>
              </a:ext>
            </a:extLst>
          </p:cNvPr>
          <p:cNvSpPr>
            <a:spLocks noGrp="1"/>
          </p:cNvSpPr>
          <p:nvPr>
            <p:ph type="sldNum" sz="quarter" idx="12"/>
          </p:nvPr>
        </p:nvSpPr>
        <p:spPr/>
        <p:txBody>
          <a:bodyPr/>
          <a:lstStyle/>
          <a:p>
            <a:fld id="{9EF07DC1-0FE5-1B4A-B207-846019E6DC86}" type="slidenum">
              <a:rPr lang="en-US" smtClean="0"/>
              <a:t>‹#›</a:t>
            </a:fld>
            <a:endParaRPr lang="en-US"/>
          </a:p>
        </p:txBody>
      </p:sp>
    </p:spTree>
    <p:extLst>
      <p:ext uri="{BB962C8B-B14F-4D97-AF65-F5344CB8AC3E}">
        <p14:creationId xmlns:p14="http://schemas.microsoft.com/office/powerpoint/2010/main" val="1629775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277D22-BD01-1540-87A6-9E773981FE2D}"/>
              </a:ext>
            </a:extLst>
          </p:cNvPr>
          <p:cNvSpPr>
            <a:spLocks noGrp="1"/>
          </p:cNvSpPr>
          <p:nvPr>
            <p:ph type="dt" sz="half" idx="10"/>
          </p:nvPr>
        </p:nvSpPr>
        <p:spPr/>
        <p:txBody>
          <a:bodyPr/>
          <a:lstStyle/>
          <a:p>
            <a:fld id="{26C16C6E-DE12-0D45-9637-4DB8F67D2420}" type="datetimeFigureOut">
              <a:rPr lang="en-US" smtClean="0"/>
              <a:t>1/15/2022</a:t>
            </a:fld>
            <a:endParaRPr lang="en-US"/>
          </a:p>
        </p:txBody>
      </p:sp>
      <p:sp>
        <p:nvSpPr>
          <p:cNvPr id="3" name="Footer Placeholder 2">
            <a:extLst>
              <a:ext uri="{FF2B5EF4-FFF2-40B4-BE49-F238E27FC236}">
                <a16:creationId xmlns:a16="http://schemas.microsoft.com/office/drawing/2014/main" id="{39A16383-EF5D-8240-8605-252FAAE599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15B35-0647-7743-961A-904E54C39435}"/>
              </a:ext>
            </a:extLst>
          </p:cNvPr>
          <p:cNvSpPr>
            <a:spLocks noGrp="1"/>
          </p:cNvSpPr>
          <p:nvPr>
            <p:ph type="sldNum" sz="quarter" idx="12"/>
          </p:nvPr>
        </p:nvSpPr>
        <p:spPr/>
        <p:txBody>
          <a:bodyPr/>
          <a:lstStyle/>
          <a:p>
            <a:fld id="{9EF07DC1-0FE5-1B4A-B207-846019E6DC86}" type="slidenum">
              <a:rPr lang="en-US" smtClean="0"/>
              <a:t>‹#›</a:t>
            </a:fld>
            <a:endParaRPr lang="en-US"/>
          </a:p>
        </p:txBody>
      </p:sp>
    </p:spTree>
    <p:extLst>
      <p:ext uri="{BB962C8B-B14F-4D97-AF65-F5344CB8AC3E}">
        <p14:creationId xmlns:p14="http://schemas.microsoft.com/office/powerpoint/2010/main" val="3096333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833E-C824-8C48-AB24-263E1306FE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8BEC48B-713C-2341-9E51-BE4EA19B4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BADC795-5628-B44A-8098-8D2894BC3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5D6EEF-3935-6C41-98E4-3DF5AA526675}"/>
              </a:ext>
            </a:extLst>
          </p:cNvPr>
          <p:cNvSpPr>
            <a:spLocks noGrp="1"/>
          </p:cNvSpPr>
          <p:nvPr>
            <p:ph type="dt" sz="half" idx="10"/>
          </p:nvPr>
        </p:nvSpPr>
        <p:spPr/>
        <p:txBody>
          <a:bodyPr/>
          <a:lstStyle/>
          <a:p>
            <a:fld id="{26C16C6E-DE12-0D45-9637-4DB8F67D2420}" type="datetimeFigureOut">
              <a:rPr lang="en-US" smtClean="0"/>
              <a:t>1/15/2022</a:t>
            </a:fld>
            <a:endParaRPr lang="en-US"/>
          </a:p>
        </p:txBody>
      </p:sp>
      <p:sp>
        <p:nvSpPr>
          <p:cNvPr id="6" name="Footer Placeholder 5">
            <a:extLst>
              <a:ext uri="{FF2B5EF4-FFF2-40B4-BE49-F238E27FC236}">
                <a16:creationId xmlns:a16="http://schemas.microsoft.com/office/drawing/2014/main" id="{E52D00C2-2877-1C4D-8A61-F0C963B157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CD2B5-6F24-A148-AE0B-1271946C824B}"/>
              </a:ext>
            </a:extLst>
          </p:cNvPr>
          <p:cNvSpPr>
            <a:spLocks noGrp="1"/>
          </p:cNvSpPr>
          <p:nvPr>
            <p:ph type="sldNum" sz="quarter" idx="12"/>
          </p:nvPr>
        </p:nvSpPr>
        <p:spPr/>
        <p:txBody>
          <a:bodyPr/>
          <a:lstStyle/>
          <a:p>
            <a:fld id="{9EF07DC1-0FE5-1B4A-B207-846019E6DC86}" type="slidenum">
              <a:rPr lang="en-US" smtClean="0"/>
              <a:t>‹#›</a:t>
            </a:fld>
            <a:endParaRPr lang="en-US"/>
          </a:p>
        </p:txBody>
      </p:sp>
    </p:spTree>
    <p:extLst>
      <p:ext uri="{BB962C8B-B14F-4D97-AF65-F5344CB8AC3E}">
        <p14:creationId xmlns:p14="http://schemas.microsoft.com/office/powerpoint/2010/main" val="1768179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599B-FCCC-E547-8DF3-AB0BCB11B5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67EBEB3-43BC-C842-B558-BDB047A85C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76708C-47B3-314D-830B-8775027C8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60A869-A534-A948-87E6-9B2944E31177}"/>
              </a:ext>
            </a:extLst>
          </p:cNvPr>
          <p:cNvSpPr>
            <a:spLocks noGrp="1"/>
          </p:cNvSpPr>
          <p:nvPr>
            <p:ph type="dt" sz="half" idx="10"/>
          </p:nvPr>
        </p:nvSpPr>
        <p:spPr/>
        <p:txBody>
          <a:bodyPr/>
          <a:lstStyle/>
          <a:p>
            <a:fld id="{26C16C6E-DE12-0D45-9637-4DB8F67D2420}" type="datetimeFigureOut">
              <a:rPr lang="en-US" smtClean="0"/>
              <a:t>1/15/2022</a:t>
            </a:fld>
            <a:endParaRPr lang="en-US"/>
          </a:p>
        </p:txBody>
      </p:sp>
      <p:sp>
        <p:nvSpPr>
          <p:cNvPr id="6" name="Footer Placeholder 5">
            <a:extLst>
              <a:ext uri="{FF2B5EF4-FFF2-40B4-BE49-F238E27FC236}">
                <a16:creationId xmlns:a16="http://schemas.microsoft.com/office/drawing/2014/main" id="{BB8772C5-0AE6-5545-809D-4764FE24D0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A9D0A-7FF3-BE49-B57F-18410316FE91}"/>
              </a:ext>
            </a:extLst>
          </p:cNvPr>
          <p:cNvSpPr>
            <a:spLocks noGrp="1"/>
          </p:cNvSpPr>
          <p:nvPr>
            <p:ph type="sldNum" sz="quarter" idx="12"/>
          </p:nvPr>
        </p:nvSpPr>
        <p:spPr/>
        <p:txBody>
          <a:bodyPr/>
          <a:lstStyle/>
          <a:p>
            <a:fld id="{9EF07DC1-0FE5-1B4A-B207-846019E6DC86}" type="slidenum">
              <a:rPr lang="en-US" smtClean="0"/>
              <a:t>‹#›</a:t>
            </a:fld>
            <a:endParaRPr lang="en-US"/>
          </a:p>
        </p:txBody>
      </p:sp>
    </p:spTree>
    <p:extLst>
      <p:ext uri="{BB962C8B-B14F-4D97-AF65-F5344CB8AC3E}">
        <p14:creationId xmlns:p14="http://schemas.microsoft.com/office/powerpoint/2010/main" val="378575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2110F0-61E2-664E-80EA-E93C81DC38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3157C68-0BCD-1843-ABEC-453BDAEEFE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82FD7B5-5994-6041-BC39-CFE405DF68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16C6E-DE12-0D45-9637-4DB8F67D2420}" type="datetimeFigureOut">
              <a:rPr lang="en-US" smtClean="0"/>
              <a:t>1/15/2022</a:t>
            </a:fld>
            <a:endParaRPr lang="en-US"/>
          </a:p>
        </p:txBody>
      </p:sp>
      <p:sp>
        <p:nvSpPr>
          <p:cNvPr id="5" name="Footer Placeholder 4">
            <a:extLst>
              <a:ext uri="{FF2B5EF4-FFF2-40B4-BE49-F238E27FC236}">
                <a16:creationId xmlns:a16="http://schemas.microsoft.com/office/drawing/2014/main" id="{F85FECEF-FFB8-4E4B-B1CD-CBB558F979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18E7D5-DEC9-C24F-9EE3-9125BBBEFE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07DC1-0FE5-1B4A-B207-846019E6DC86}" type="slidenum">
              <a:rPr lang="en-US" smtClean="0"/>
              <a:t>‹#›</a:t>
            </a:fld>
            <a:endParaRPr lang="en-US"/>
          </a:p>
        </p:txBody>
      </p:sp>
    </p:spTree>
    <p:extLst>
      <p:ext uri="{BB962C8B-B14F-4D97-AF65-F5344CB8AC3E}">
        <p14:creationId xmlns:p14="http://schemas.microsoft.com/office/powerpoint/2010/main" val="1306159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E728-74FA-3A4E-A314-F14EACC1324A}"/>
              </a:ext>
            </a:extLst>
          </p:cNvPr>
          <p:cNvSpPr>
            <a:spLocks noGrp="1"/>
          </p:cNvSpPr>
          <p:nvPr>
            <p:ph type="ctrTitle"/>
          </p:nvPr>
        </p:nvSpPr>
        <p:spPr/>
        <p:txBody>
          <a:bodyPr>
            <a:normAutofit fontScale="90000"/>
          </a:bodyPr>
          <a:lstStyle/>
          <a:p>
            <a:r>
              <a:rPr lang="en-US" dirty="0"/>
              <a:t>FIRE SPARKES, BANNARI AMMAN INSTITUTE OF TECHNOLOGY, TAMILNADU.</a:t>
            </a:r>
          </a:p>
        </p:txBody>
      </p:sp>
      <p:sp>
        <p:nvSpPr>
          <p:cNvPr id="3" name="Subtitle 2">
            <a:extLst>
              <a:ext uri="{FF2B5EF4-FFF2-40B4-BE49-F238E27FC236}">
                <a16:creationId xmlns:a16="http://schemas.microsoft.com/office/drawing/2014/main" id="{F3EE5387-FD30-1F4E-9589-AFCBAE4CBAC5}"/>
              </a:ext>
            </a:extLst>
          </p:cNvPr>
          <p:cNvSpPr>
            <a:spLocks noGrp="1"/>
          </p:cNvSpPr>
          <p:nvPr>
            <p:ph type="subTitle" idx="1"/>
          </p:nvPr>
        </p:nvSpPr>
        <p:spPr/>
        <p:txBody>
          <a:bodyPr/>
          <a:lstStyle/>
          <a:p>
            <a:r>
              <a:rPr lang="en-US" dirty="0"/>
              <a:t>JEGADEESWARI J S, SARAVANA G, JANANI S,  SHUBHA NANDHI G, NAVEENKUMAR V</a:t>
            </a:r>
          </a:p>
        </p:txBody>
      </p:sp>
    </p:spTree>
    <p:extLst>
      <p:ext uri="{BB962C8B-B14F-4D97-AF65-F5344CB8AC3E}">
        <p14:creationId xmlns:p14="http://schemas.microsoft.com/office/powerpoint/2010/main" val="256260440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DA41-7C7B-4A38-B325-619830AAF04D}"/>
              </a:ext>
            </a:extLst>
          </p:cNvPr>
          <p:cNvSpPr>
            <a:spLocks noGrp="1"/>
          </p:cNvSpPr>
          <p:nvPr>
            <p:ph type="title"/>
          </p:nvPr>
        </p:nvSpPr>
        <p:spPr/>
        <p:txBody>
          <a:bodyPr>
            <a:noAutofit/>
          </a:bodyPr>
          <a:lstStyle/>
          <a:p>
            <a:r>
              <a:rPr lang="en-US" sz="2400" b="0" dirty="0">
                <a:solidFill>
                  <a:schemeClr val="tx1"/>
                </a:solidFill>
                <a:latin typeface="Algerian" panose="04020705040A02060702" pitchFamily="82" charset="0"/>
              </a:rPr>
              <a:t>WHEN RENEWABLES MEET E-MOBILITY</a:t>
            </a:r>
            <a:endParaRPr lang="en-IN" sz="2400" b="0" dirty="0">
              <a:solidFill>
                <a:schemeClr val="tx1"/>
              </a:solidFill>
            </a:endParaRPr>
          </a:p>
        </p:txBody>
      </p:sp>
      <p:sp>
        <p:nvSpPr>
          <p:cNvPr id="3" name="Content Placeholder 2">
            <a:extLst>
              <a:ext uri="{FF2B5EF4-FFF2-40B4-BE49-F238E27FC236}">
                <a16:creationId xmlns:a16="http://schemas.microsoft.com/office/drawing/2014/main" id="{A33F07C3-C5FF-4C1F-AEE6-93F978249EE1}"/>
              </a:ext>
            </a:extLst>
          </p:cNvPr>
          <p:cNvSpPr>
            <a:spLocks noGrp="1"/>
          </p:cNvSpPr>
          <p:nvPr>
            <p:ph idx="1"/>
          </p:nvPr>
        </p:nvSpPr>
        <p:spPr/>
        <p:txBody>
          <a:bodyPr/>
          <a:lstStyle/>
          <a:p>
            <a:pPr marL="478790" marR="5080" indent="-466725">
              <a:lnSpc>
                <a:spcPts val="1950"/>
              </a:lnSpc>
              <a:spcBef>
                <a:spcPts val="335"/>
              </a:spcBef>
              <a:buFont typeface="Noto Sans Symbols"/>
              <a:buChar char="➢"/>
              <a:tabLst>
                <a:tab pos="478790" algn="l"/>
                <a:tab pos="479425" algn="l"/>
              </a:tabLst>
            </a:pPr>
            <a:r>
              <a:rPr lang="en-US" sz="2400" b="1" dirty="0">
                <a:latin typeface="Calibri" panose="020F0502020204030204" pitchFamily="34" charset="0"/>
                <a:cs typeface="Calibri" panose="020F0502020204030204" pitchFamily="34" charset="0"/>
              </a:rPr>
              <a:t>As we increasingly rely on renewable energy sources and low carbon emissions to power our cities, industries and vehicles, a new problem arises:</a:t>
            </a:r>
          </a:p>
          <a:p>
            <a:pPr marL="12065" marR="5080">
              <a:lnSpc>
                <a:spcPts val="1950"/>
              </a:lnSpc>
              <a:spcBef>
                <a:spcPts val="335"/>
              </a:spcBef>
              <a:tabLst>
                <a:tab pos="478790" algn="l"/>
                <a:tab pos="479425" algn="l"/>
              </a:tabLst>
            </a:pPr>
            <a:endParaRPr lang="en-US" sz="2400" dirty="0">
              <a:latin typeface="Calibri" panose="020F0502020204030204" pitchFamily="34" charset="0"/>
              <a:cs typeface="Calibri" panose="020F0502020204030204" pitchFamily="34" charset="0"/>
            </a:endParaRPr>
          </a:p>
          <a:p>
            <a:pPr marL="354965" marR="5080" indent="-342900">
              <a:lnSpc>
                <a:spcPts val="1950"/>
              </a:lnSpc>
              <a:spcBef>
                <a:spcPts val="335"/>
              </a:spcBef>
              <a:buFont typeface="Wingdings" panose="05000000000000000000" pitchFamily="2" charset="2"/>
              <a:buChar char="v"/>
              <a:tabLst>
                <a:tab pos="478790" algn="l"/>
                <a:tab pos="479425" algn="l"/>
              </a:tabLst>
            </a:pPr>
            <a:r>
              <a:rPr lang="en-US" sz="2400" dirty="0">
                <a:latin typeface="Calibri" panose="020F0502020204030204" pitchFamily="34" charset="0"/>
                <a:cs typeface="Calibri" panose="020F0502020204030204" pitchFamily="34" charset="0"/>
              </a:rPr>
              <a:t>How can wind turbines generate energy when there is no air?</a:t>
            </a:r>
          </a:p>
          <a:p>
            <a:pPr marL="354965" marR="5080" indent="-342900">
              <a:lnSpc>
                <a:spcPts val="1950"/>
              </a:lnSpc>
              <a:spcBef>
                <a:spcPts val="335"/>
              </a:spcBef>
              <a:buFont typeface="Wingdings" panose="05000000000000000000" pitchFamily="2" charset="2"/>
              <a:buChar char="v"/>
              <a:tabLst>
                <a:tab pos="478790" algn="l"/>
                <a:tab pos="479425" algn="l"/>
              </a:tabLst>
            </a:pPr>
            <a:r>
              <a:rPr lang="en-US" sz="2400" dirty="0">
                <a:latin typeface="Calibri" panose="020F0502020204030204" pitchFamily="34" charset="0"/>
                <a:cs typeface="Calibri" panose="020F0502020204030204" pitchFamily="34" charset="0"/>
              </a:rPr>
              <a:t>How can our solar panels meet the sudden energy needs of the night?</a:t>
            </a:r>
          </a:p>
          <a:p>
            <a:pPr marL="12065" marR="5080">
              <a:lnSpc>
                <a:spcPts val="1950"/>
              </a:lnSpc>
              <a:spcBef>
                <a:spcPts val="335"/>
              </a:spcBef>
              <a:tabLst>
                <a:tab pos="478790" algn="l"/>
                <a:tab pos="479425" algn="l"/>
              </a:tabLst>
            </a:pPr>
            <a:endParaRPr lang="en-US" sz="2400" dirty="0">
              <a:latin typeface="Calibri" panose="020F0502020204030204" pitchFamily="34" charset="0"/>
              <a:cs typeface="Calibri" panose="020F0502020204030204" pitchFamily="34" charset="0"/>
            </a:endParaRPr>
          </a:p>
          <a:p>
            <a:pPr marL="478790" marR="5080" indent="-466725">
              <a:lnSpc>
                <a:spcPts val="1950"/>
              </a:lnSpc>
              <a:spcBef>
                <a:spcPts val="335"/>
              </a:spcBef>
              <a:buFont typeface="Noto Sans Symbols"/>
              <a:buChar char="➢"/>
              <a:tabLst>
                <a:tab pos="478790" algn="l"/>
                <a:tab pos="479425" algn="l"/>
              </a:tabLst>
            </a:pPr>
            <a:r>
              <a:rPr lang="en-US" sz="2400" b="1" dirty="0">
                <a:latin typeface="Calibri" panose="020F0502020204030204" pitchFamily="34" charset="0"/>
                <a:cs typeface="Calibri" panose="020F0502020204030204" pitchFamily="34" charset="0"/>
              </a:rPr>
              <a:t>Part of the answer lies in how we store energy and return it to the grid to ensure a safe and continuous flow.</a:t>
            </a:r>
          </a:p>
          <a:p>
            <a:endParaRPr lang="en-IN" dirty="0"/>
          </a:p>
        </p:txBody>
      </p:sp>
    </p:spTree>
    <p:extLst>
      <p:ext uri="{BB962C8B-B14F-4D97-AF65-F5344CB8AC3E}">
        <p14:creationId xmlns:p14="http://schemas.microsoft.com/office/powerpoint/2010/main" val="376658592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2D65-A99E-494B-9019-AD8E5500A707}"/>
              </a:ext>
            </a:extLst>
          </p:cNvPr>
          <p:cNvSpPr>
            <a:spLocks noGrp="1"/>
          </p:cNvSpPr>
          <p:nvPr>
            <p:ph type="title"/>
          </p:nvPr>
        </p:nvSpPr>
        <p:spPr/>
        <p:txBody>
          <a:bodyPr>
            <a:noAutofit/>
          </a:bodyPr>
          <a:lstStyle/>
          <a:p>
            <a:r>
              <a:rPr lang="en-US" sz="2400" b="0" dirty="0" err="1">
                <a:solidFill>
                  <a:schemeClr val="tx1"/>
                </a:solidFill>
                <a:latin typeface="Algerian" panose="04020705040A02060702" pitchFamily="82" charset="0"/>
              </a:rPr>
              <a:t>Ev’s</a:t>
            </a:r>
            <a:r>
              <a:rPr lang="en-US" sz="2400" b="0" dirty="0">
                <a:solidFill>
                  <a:schemeClr val="tx1"/>
                </a:solidFill>
                <a:latin typeface="Algerian" panose="04020705040A02060702" pitchFamily="82" charset="0"/>
              </a:rPr>
              <a:t> are Batteries on wheels</a:t>
            </a:r>
            <a:endParaRPr lang="en-IN" sz="2400" b="0" dirty="0">
              <a:solidFill>
                <a:schemeClr val="tx1"/>
              </a:solidFill>
            </a:endParaRPr>
          </a:p>
        </p:txBody>
      </p:sp>
      <p:sp>
        <p:nvSpPr>
          <p:cNvPr id="3" name="Content Placeholder 2">
            <a:extLst>
              <a:ext uri="{FF2B5EF4-FFF2-40B4-BE49-F238E27FC236}">
                <a16:creationId xmlns:a16="http://schemas.microsoft.com/office/drawing/2014/main" id="{FF4E7801-2973-41C3-8D63-104595CCF294}"/>
              </a:ext>
            </a:extLst>
          </p:cNvPr>
          <p:cNvSpPr>
            <a:spLocks noGrp="1"/>
          </p:cNvSpPr>
          <p:nvPr>
            <p:ph idx="1"/>
          </p:nvPr>
        </p:nvSpPr>
        <p:spPr/>
        <p:txBody>
          <a:bodyPr/>
          <a:lstStyle/>
          <a:p>
            <a:pPr marL="285750" indent="-285750" algn="just">
              <a:buFont typeface="Wingdings" panose="05000000000000000000" pitchFamily="2" charset="2"/>
              <a:buChar char="v"/>
            </a:pPr>
            <a:r>
              <a:rPr lang="en-US" sz="2400" b="1" dirty="0"/>
              <a:t>It turned out that electric cars are </a:t>
            </a:r>
          </a:p>
          <a:p>
            <a:pPr marL="0" indent="0" algn="just">
              <a:buNone/>
            </a:pPr>
            <a:r>
              <a:rPr lang="en-US" sz="2400" b="1" dirty="0"/>
              <a:t>battery-powered. When enough cars are </a:t>
            </a:r>
          </a:p>
          <a:p>
            <a:pPr marL="0" indent="0" algn="just">
              <a:buNone/>
            </a:pPr>
            <a:r>
              <a:rPr lang="en-US" sz="2400" b="1" dirty="0"/>
              <a:t>connected, we can use the power and</a:t>
            </a:r>
          </a:p>
          <a:p>
            <a:pPr marL="0" indent="0" algn="just">
              <a:buNone/>
            </a:pPr>
            <a:r>
              <a:rPr lang="en-US" sz="2400" b="1" dirty="0"/>
              <a:t> stabilize the grid.</a:t>
            </a:r>
          </a:p>
          <a:p>
            <a:pPr marL="285750" indent="-285750" algn="just">
              <a:buFont typeface="Wingdings" panose="05000000000000000000" pitchFamily="2" charset="2"/>
              <a:buChar char="v"/>
            </a:pPr>
            <a:r>
              <a:rPr lang="en-US" sz="2400" b="1" dirty="0"/>
              <a:t>With the use of Smart EV charging infrastructure </a:t>
            </a:r>
          </a:p>
          <a:p>
            <a:pPr marL="0" indent="0" algn="just">
              <a:buNone/>
            </a:pPr>
            <a:r>
              <a:rPr lang="en-US" sz="2400" b="1" dirty="0"/>
              <a:t>and new technologies such as V2G (car to grid), </a:t>
            </a:r>
          </a:p>
          <a:p>
            <a:pPr marL="0" indent="0" algn="just">
              <a:buNone/>
            </a:pPr>
            <a:r>
              <a:rPr lang="en-US" sz="2400" b="1" dirty="0"/>
              <a:t>we can charge or discharge EV-connected grid </a:t>
            </a:r>
          </a:p>
          <a:p>
            <a:pPr marL="0" indent="0" algn="just">
              <a:buNone/>
            </a:pPr>
            <a:r>
              <a:rPr lang="en-US" sz="2400" b="1" dirty="0"/>
              <a:t>batteries based on temporary requirements, </a:t>
            </a:r>
          </a:p>
          <a:p>
            <a:pPr marL="0" indent="0" algn="just">
              <a:buNone/>
            </a:pPr>
            <a:r>
              <a:rPr lang="en-US" sz="2400" b="1" dirty="0"/>
              <a:t>therefore, eliminating all shortcomings.</a:t>
            </a:r>
          </a:p>
          <a:p>
            <a:endParaRPr lang="en-IN" dirty="0"/>
          </a:p>
        </p:txBody>
      </p:sp>
      <p:pic>
        <p:nvPicPr>
          <p:cNvPr id="4" name="Picture 3">
            <a:extLst>
              <a:ext uri="{FF2B5EF4-FFF2-40B4-BE49-F238E27FC236}">
                <a16:creationId xmlns:a16="http://schemas.microsoft.com/office/drawing/2014/main" id="{F40B0B2F-5EDB-48C6-80E6-99634D6CB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246" y="1240972"/>
            <a:ext cx="4377778" cy="3829536"/>
          </a:xfrm>
          <a:prstGeom prst="rect">
            <a:avLst/>
          </a:prstGeom>
        </p:spPr>
      </p:pic>
    </p:spTree>
    <p:extLst>
      <p:ext uri="{BB962C8B-B14F-4D97-AF65-F5344CB8AC3E}">
        <p14:creationId xmlns:p14="http://schemas.microsoft.com/office/powerpoint/2010/main" val="255808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FEE0-58FB-4457-94E6-397A10F520C4}"/>
              </a:ext>
            </a:extLst>
          </p:cNvPr>
          <p:cNvSpPr>
            <a:spLocks noGrp="1"/>
          </p:cNvSpPr>
          <p:nvPr>
            <p:ph type="title"/>
          </p:nvPr>
        </p:nvSpPr>
        <p:spPr/>
        <p:txBody>
          <a:bodyPr>
            <a:noAutofit/>
          </a:bodyPr>
          <a:lstStyle/>
          <a:p>
            <a:r>
              <a:rPr lang="en-US" sz="2400" b="0" dirty="0">
                <a:solidFill>
                  <a:schemeClr val="tx1"/>
                </a:solidFill>
                <a:latin typeface="Algerian" panose="04020705040A02060702" pitchFamily="82" charset="0"/>
              </a:rPr>
              <a:t> </a:t>
            </a:r>
            <a:r>
              <a:rPr lang="en-US" sz="2400" b="0" dirty="0" err="1">
                <a:solidFill>
                  <a:schemeClr val="tx1"/>
                </a:solidFill>
                <a:latin typeface="Algerian" panose="04020705040A02060702" pitchFamily="82" charset="0"/>
              </a:rPr>
              <a:t>Ev’s</a:t>
            </a:r>
            <a:r>
              <a:rPr lang="en-US" sz="2400" b="0" dirty="0">
                <a:solidFill>
                  <a:schemeClr val="tx1"/>
                </a:solidFill>
                <a:latin typeface="Algerian" panose="04020705040A02060702" pitchFamily="82" charset="0"/>
              </a:rPr>
              <a:t> are Batteries on wheels</a:t>
            </a:r>
            <a:endParaRPr lang="en-IN" sz="2400" b="0" dirty="0">
              <a:solidFill>
                <a:schemeClr val="tx1"/>
              </a:solidFill>
            </a:endParaRPr>
          </a:p>
        </p:txBody>
      </p:sp>
      <p:sp>
        <p:nvSpPr>
          <p:cNvPr id="3" name="Content Placeholder 2">
            <a:extLst>
              <a:ext uri="{FF2B5EF4-FFF2-40B4-BE49-F238E27FC236}">
                <a16:creationId xmlns:a16="http://schemas.microsoft.com/office/drawing/2014/main" id="{ADA48FE1-C83C-40AE-8385-E3358FADEC59}"/>
              </a:ext>
            </a:extLst>
          </p:cNvPr>
          <p:cNvSpPr>
            <a:spLocks noGrp="1"/>
          </p:cNvSpPr>
          <p:nvPr>
            <p:ph idx="1"/>
          </p:nvPr>
        </p:nvSpPr>
        <p:spPr/>
        <p:txBody>
          <a:bodyPr/>
          <a:lstStyle/>
          <a:p>
            <a:pPr marL="285750" indent="-285750" algn="just">
              <a:buFont typeface="Wingdings" panose="05000000000000000000" pitchFamily="2" charset="2"/>
              <a:buChar char="v"/>
            </a:pPr>
            <a:r>
              <a:rPr lang="en-US" sz="2400" b="1" dirty="0"/>
              <a:t>Will there be enough electric vehicles to </a:t>
            </a:r>
          </a:p>
          <a:p>
            <a:pPr marL="0" indent="0" algn="just">
              <a:buNone/>
            </a:pPr>
            <a:r>
              <a:rPr lang="en-US" sz="2400" b="1" dirty="0"/>
              <a:t>support our energy system? Yes. By 2030, </a:t>
            </a:r>
          </a:p>
          <a:p>
            <a:pPr marL="0" indent="0" algn="just">
              <a:buNone/>
            </a:pPr>
            <a:r>
              <a:rPr lang="en-US" sz="2400" b="1" dirty="0"/>
              <a:t>Deloitte expects EVs to reach 32% of the total</a:t>
            </a:r>
          </a:p>
          <a:p>
            <a:pPr marL="0" indent="0" algn="just">
              <a:buNone/>
            </a:pPr>
            <a:r>
              <a:rPr lang="en-US" sz="2400" b="1" dirty="0"/>
              <a:t> market share of new car sales worldwide.</a:t>
            </a:r>
          </a:p>
          <a:p>
            <a:pPr marL="285750" indent="-285750" algn="just">
              <a:buFont typeface="Wingdings" panose="05000000000000000000" pitchFamily="2" charset="2"/>
              <a:buChar char="v"/>
            </a:pPr>
            <a:r>
              <a:rPr lang="en-US" sz="2400" b="1" dirty="0"/>
              <a:t>In Europe alone, we expect EV sales to pay </a:t>
            </a:r>
          </a:p>
          <a:p>
            <a:pPr marL="0" indent="0" algn="just">
              <a:buNone/>
            </a:pPr>
            <a:r>
              <a:rPr lang="en-US" sz="2400" b="1" dirty="0"/>
              <a:t>more than 40% of new car sales by 2030.</a:t>
            </a:r>
          </a:p>
          <a:p>
            <a:pPr marL="285750" indent="-285750" algn="just">
              <a:buFont typeface="Wingdings" panose="05000000000000000000" pitchFamily="2" charset="2"/>
              <a:buChar char="v"/>
            </a:pPr>
            <a:r>
              <a:rPr lang="en-US" sz="2400" b="1" dirty="0"/>
              <a:t>This positive prediction takes root in everything </a:t>
            </a:r>
          </a:p>
          <a:p>
            <a:pPr marL="0" indent="0" algn="just"/>
            <a:r>
              <a:rPr lang="en-US" sz="2400" b="1" dirty="0"/>
              <a:t>the European Union is currently doing to meet and </a:t>
            </a:r>
          </a:p>
          <a:p>
            <a:pPr marL="0" indent="0" algn="just"/>
            <a:r>
              <a:rPr lang="en-US" sz="2400" b="1" dirty="0"/>
              <a:t>violate the 2015 Paris Agreements. On July 14, 2021, </a:t>
            </a:r>
          </a:p>
          <a:p>
            <a:pPr marL="0" indent="0" algn="just"/>
            <a:r>
              <a:rPr lang="en-US" sz="2400" b="1" dirty="0"/>
              <a:t>the EU unveiled a new milestone and new goals </a:t>
            </a:r>
          </a:p>
          <a:p>
            <a:pPr marL="0" indent="0" algn="just"/>
            <a:r>
              <a:rPr lang="en-US" sz="2400" b="1" dirty="0"/>
              <a:t>for 2030 and beyond as part of the Green Deal.</a:t>
            </a:r>
            <a:endParaRPr lang="en-IN" sz="2400" b="1" dirty="0"/>
          </a:p>
          <a:p>
            <a:endParaRPr lang="en-IN" dirty="0"/>
          </a:p>
        </p:txBody>
      </p:sp>
      <p:pic>
        <p:nvPicPr>
          <p:cNvPr id="4" name="Picture 3">
            <a:extLst>
              <a:ext uri="{FF2B5EF4-FFF2-40B4-BE49-F238E27FC236}">
                <a16:creationId xmlns:a16="http://schemas.microsoft.com/office/drawing/2014/main" id="{B4F8C8A0-0AAA-41CF-96FA-B46B9A22F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365" y="1237994"/>
            <a:ext cx="4740223" cy="2998104"/>
          </a:xfrm>
          <a:prstGeom prst="rect">
            <a:avLst/>
          </a:prstGeom>
        </p:spPr>
      </p:pic>
    </p:spTree>
    <p:extLst>
      <p:ext uri="{BB962C8B-B14F-4D97-AF65-F5344CB8AC3E}">
        <p14:creationId xmlns:p14="http://schemas.microsoft.com/office/powerpoint/2010/main" val="25963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F947-F0DC-43C0-995B-007369A31B3A}"/>
              </a:ext>
            </a:extLst>
          </p:cNvPr>
          <p:cNvSpPr>
            <a:spLocks noGrp="1"/>
          </p:cNvSpPr>
          <p:nvPr>
            <p:ph type="title"/>
          </p:nvPr>
        </p:nvSpPr>
        <p:spPr/>
        <p:txBody>
          <a:bodyPr>
            <a:normAutofit fontScale="90000"/>
          </a:bodyPr>
          <a:lstStyle/>
          <a:p>
            <a:r>
              <a:rPr lang="en-US" dirty="0">
                <a:blipFill dpi="0" rotWithShape="1">
                  <a:blip r:embed="rId2">
                    <a:extLst>
                      <a:ext uri="{28A0092B-C50C-407E-A947-70E740481C1C}">
                        <a14:useLocalDpi xmlns:a14="http://schemas.microsoft.com/office/drawing/2010/main" val="0"/>
                      </a:ext>
                    </a:extLst>
                  </a:blip>
                  <a:srcRect/>
                  <a:stretch>
                    <a:fillRect/>
                  </a:stretch>
                </a:blipFill>
                <a:latin typeface="Algerian" panose="04020705040A02060702" pitchFamily="82" charset="0"/>
              </a:rPr>
              <a:t> </a:t>
            </a:r>
            <a:r>
              <a:rPr lang="en-US" sz="2400" b="0" dirty="0">
                <a:solidFill>
                  <a:schemeClr val="tx1"/>
                </a:solidFill>
                <a:latin typeface="Algerian" panose="04020705040A02060702" pitchFamily="82" charset="0"/>
              </a:rPr>
              <a:t>NEW GOALS INCLUDE</a:t>
            </a:r>
            <a:endParaRPr lang="en-IN" sz="2400" b="0" dirty="0">
              <a:solidFill>
                <a:schemeClr val="tx1"/>
              </a:solidFill>
            </a:endParaRPr>
          </a:p>
        </p:txBody>
      </p:sp>
      <p:sp>
        <p:nvSpPr>
          <p:cNvPr id="3" name="Content Placeholder 2">
            <a:extLst>
              <a:ext uri="{FF2B5EF4-FFF2-40B4-BE49-F238E27FC236}">
                <a16:creationId xmlns:a16="http://schemas.microsoft.com/office/drawing/2014/main" id="{70553829-5B6A-4571-9903-EC4F57DD137A}"/>
              </a:ext>
            </a:extLst>
          </p:cNvPr>
          <p:cNvSpPr>
            <a:spLocks noGrp="1"/>
          </p:cNvSpPr>
          <p:nvPr>
            <p:ph idx="1"/>
          </p:nvPr>
        </p:nvSpPr>
        <p:spPr/>
        <p:txBody>
          <a:bodyPr/>
          <a:lstStyle/>
          <a:p>
            <a:pPr marL="342900" indent="-342900">
              <a:buFont typeface="Wingdings" panose="05000000000000000000" pitchFamily="2" charset="2"/>
              <a:buChar char="v"/>
            </a:pPr>
            <a:r>
              <a:rPr lang="en-US" sz="2400" b="1" dirty="0"/>
              <a:t>A 55% reduction in car outages by 2030</a:t>
            </a:r>
          </a:p>
          <a:p>
            <a:pPr marL="342900" indent="-342900">
              <a:buFont typeface="Wingdings" panose="05000000000000000000" pitchFamily="2" charset="2"/>
              <a:buChar char="v"/>
            </a:pPr>
            <a:r>
              <a:rPr lang="en-US" sz="2400" b="1" dirty="0"/>
              <a:t>A 50% reduction in bakkie emissions by 2030</a:t>
            </a:r>
          </a:p>
          <a:p>
            <a:pPr marL="342900" indent="-342900">
              <a:buFont typeface="Wingdings" panose="05000000000000000000" pitchFamily="2" charset="2"/>
              <a:buChar char="v"/>
            </a:pPr>
            <a:r>
              <a:rPr lang="en-US" sz="2400" b="1" dirty="0"/>
              <a:t>0 release of new cars by 2035</a:t>
            </a:r>
          </a:p>
          <a:p>
            <a:pPr marL="0" indent="0"/>
            <a:endParaRPr lang="en-IN" sz="2400" b="1" dirty="0"/>
          </a:p>
          <a:p>
            <a:endParaRPr lang="en-IN" dirty="0"/>
          </a:p>
        </p:txBody>
      </p:sp>
    </p:spTree>
    <p:extLst>
      <p:ext uri="{BB962C8B-B14F-4D97-AF65-F5344CB8AC3E}">
        <p14:creationId xmlns:p14="http://schemas.microsoft.com/office/powerpoint/2010/main" val="11776219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1EC9-FFD6-4FAE-9EA6-6EC416A6B5C9}"/>
              </a:ext>
            </a:extLst>
          </p:cNvPr>
          <p:cNvSpPr>
            <a:spLocks noGrp="1"/>
          </p:cNvSpPr>
          <p:nvPr>
            <p:ph type="title"/>
          </p:nvPr>
        </p:nvSpPr>
        <p:spPr/>
        <p:txBody>
          <a:bodyPr>
            <a:noAutofit/>
          </a:bodyPr>
          <a:lstStyle/>
          <a:p>
            <a:r>
              <a:rPr lang="en-US" sz="2400" b="0" dirty="0">
                <a:solidFill>
                  <a:schemeClr val="tx1"/>
                </a:solidFill>
                <a:latin typeface="Algerian" panose="04020705040A02060702" pitchFamily="82" charset="0"/>
              </a:rPr>
              <a:t>INVEST IN SMART EV CHARGING</a:t>
            </a:r>
            <a:endParaRPr lang="en-IN" sz="2400" b="0" dirty="0">
              <a:solidFill>
                <a:schemeClr val="tx1"/>
              </a:solidFill>
            </a:endParaRPr>
          </a:p>
        </p:txBody>
      </p:sp>
      <p:sp>
        <p:nvSpPr>
          <p:cNvPr id="3" name="Content Placeholder 2">
            <a:extLst>
              <a:ext uri="{FF2B5EF4-FFF2-40B4-BE49-F238E27FC236}">
                <a16:creationId xmlns:a16="http://schemas.microsoft.com/office/drawing/2014/main" id="{2B7671DD-9BD9-458D-AE77-4BC99B0737C0}"/>
              </a:ext>
            </a:extLst>
          </p:cNvPr>
          <p:cNvSpPr>
            <a:spLocks noGrp="1"/>
          </p:cNvSpPr>
          <p:nvPr>
            <p:ph idx="1"/>
          </p:nvPr>
        </p:nvSpPr>
        <p:spPr/>
        <p:txBody>
          <a:bodyPr/>
          <a:lstStyle/>
          <a:p>
            <a:pPr marL="342900" indent="-342900">
              <a:buFont typeface="Wingdings" panose="05000000000000000000" pitchFamily="2" charset="2"/>
              <a:buChar char="v"/>
            </a:pPr>
            <a:r>
              <a:rPr lang="en-US" sz="2400" b="1" dirty="0"/>
              <a:t>The three pillars of </a:t>
            </a:r>
            <a:r>
              <a:rPr lang="en-US" sz="2400" b="1" dirty="0" err="1"/>
              <a:t>decarbonisation</a:t>
            </a:r>
            <a:r>
              <a:rPr lang="en-US" sz="2400" b="1" dirty="0"/>
              <a:t> - electrical installation, electrical carbonization and energy efficiency - come together and support each other.</a:t>
            </a:r>
          </a:p>
          <a:p>
            <a:endParaRPr lang="en-US" sz="2400" b="1" dirty="0"/>
          </a:p>
          <a:p>
            <a:pPr marL="342900" indent="-342900">
              <a:buFont typeface="Wingdings" panose="05000000000000000000" pitchFamily="2" charset="2"/>
              <a:buChar char="v"/>
            </a:pPr>
            <a:r>
              <a:rPr lang="en-US" sz="2400" b="1" dirty="0"/>
              <a:t>Yes, electronics are just one piece of the puzzle, but we need them to succeed.</a:t>
            </a:r>
          </a:p>
          <a:p>
            <a:endParaRPr lang="en-US" sz="2400" b="1" dirty="0"/>
          </a:p>
          <a:p>
            <a:pPr marL="342900" indent="-342900">
              <a:buFont typeface="Wingdings" panose="05000000000000000000" pitchFamily="2" charset="2"/>
              <a:buChar char="v"/>
            </a:pPr>
            <a:r>
              <a:rPr lang="en-US" sz="2400" b="1" dirty="0"/>
              <a:t>We at </a:t>
            </a:r>
            <a:r>
              <a:rPr lang="en-US" sz="2400" b="1" dirty="0" err="1"/>
              <a:t>Virta</a:t>
            </a:r>
            <a:r>
              <a:rPr lang="en-US" sz="2400" b="1" dirty="0"/>
              <a:t> are proud to protect the future. Learn more about our Smart EV charging services and contribute to building a safe and green future through e-mobility.</a:t>
            </a:r>
            <a:endParaRPr lang="en-IN" sz="2400" b="1" dirty="0"/>
          </a:p>
          <a:p>
            <a:endParaRPr lang="en-IN" dirty="0"/>
          </a:p>
        </p:txBody>
      </p:sp>
    </p:spTree>
    <p:extLst>
      <p:ext uri="{BB962C8B-B14F-4D97-AF65-F5344CB8AC3E}">
        <p14:creationId xmlns:p14="http://schemas.microsoft.com/office/powerpoint/2010/main" val="30841443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A0BB84-B93D-4777-823A-2CA683D7AF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183" y="914400"/>
            <a:ext cx="11168743" cy="5378450"/>
          </a:xfrm>
          <a:prstGeom prst="rect">
            <a:avLst/>
          </a:prstGeom>
        </p:spPr>
      </p:pic>
      <p:sp>
        <p:nvSpPr>
          <p:cNvPr id="6" name="TextBox 5">
            <a:extLst>
              <a:ext uri="{FF2B5EF4-FFF2-40B4-BE49-F238E27FC236}">
                <a16:creationId xmlns:a16="http://schemas.microsoft.com/office/drawing/2014/main" id="{7E52BCFB-4C54-477B-9495-6FEDB9C1FA30}"/>
              </a:ext>
            </a:extLst>
          </p:cNvPr>
          <p:cNvSpPr txBox="1"/>
          <p:nvPr/>
        </p:nvSpPr>
        <p:spPr>
          <a:xfrm>
            <a:off x="2456283" y="1273543"/>
            <a:ext cx="6482444" cy="1754326"/>
          </a:xfrm>
          <a:prstGeom prst="rect">
            <a:avLst/>
          </a:prstGeom>
          <a:noFill/>
        </p:spPr>
        <p:txBody>
          <a:bodyPr wrap="square">
            <a:spAutoFit/>
          </a:bodyPr>
          <a:lstStyle/>
          <a:p>
            <a:pPr algn="ctr"/>
            <a:r>
              <a:rPr lang="en-US" sz="1800" b="0" cap="none" spc="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DONE BY:</a:t>
            </a:r>
          </a:p>
          <a:p>
            <a:pPr algn="ctr"/>
            <a:r>
              <a:rPr lang="en-US" sz="180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JEGADEESWARI.J.S.</a:t>
            </a:r>
          </a:p>
          <a:p>
            <a:pPr algn="ctr"/>
            <a:r>
              <a:rPr lang="en-US" sz="180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SARAVANA.G.</a:t>
            </a:r>
          </a:p>
          <a:p>
            <a:pPr algn="ctr"/>
            <a:r>
              <a:rPr lang="en-US" sz="1800" b="0" cap="none" spc="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JANANI</a:t>
            </a:r>
            <a:r>
              <a:rPr lang="en-US" sz="180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.S.</a:t>
            </a:r>
          </a:p>
          <a:p>
            <a:pPr algn="ctr"/>
            <a:r>
              <a:rPr lang="en-US" sz="180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SHUBHA NANDHINI.G.</a:t>
            </a:r>
          </a:p>
          <a:p>
            <a:pPr algn="ctr"/>
            <a:r>
              <a:rPr lang="en-US" sz="180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NAVEENKUMAR.V</a:t>
            </a:r>
          </a:p>
        </p:txBody>
      </p:sp>
    </p:spTree>
    <p:extLst>
      <p:ext uri="{BB962C8B-B14F-4D97-AF65-F5344CB8AC3E}">
        <p14:creationId xmlns:p14="http://schemas.microsoft.com/office/powerpoint/2010/main" val="356949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playback (2)_Trim">
            <a:hlinkClick r:id="" action="ppaction://media"/>
            <a:extLst>
              <a:ext uri="{FF2B5EF4-FFF2-40B4-BE49-F238E27FC236}">
                <a16:creationId xmlns:a16="http://schemas.microsoft.com/office/drawing/2014/main" id="{4E21AFD2-F397-409A-B8F2-DFDCF0BDF69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15155" y="911312"/>
            <a:ext cx="9561689" cy="5378450"/>
          </a:xfrm>
          <a:prstGeom prst="rect">
            <a:avLst/>
          </a:prstGeom>
        </p:spPr>
      </p:pic>
      <p:sp>
        <p:nvSpPr>
          <p:cNvPr id="8" name="Rectangle 7">
            <a:extLst>
              <a:ext uri="{FF2B5EF4-FFF2-40B4-BE49-F238E27FC236}">
                <a16:creationId xmlns:a16="http://schemas.microsoft.com/office/drawing/2014/main" id="{4F430CC9-8435-4F68-8524-4ABB1BDD8A14}"/>
              </a:ext>
            </a:extLst>
          </p:cNvPr>
          <p:cNvSpPr/>
          <p:nvPr/>
        </p:nvSpPr>
        <p:spPr>
          <a:xfrm>
            <a:off x="1848758" y="2186948"/>
            <a:ext cx="8158579" cy="3416320"/>
          </a:xfrm>
          <a:prstGeom prst="rect">
            <a:avLst/>
          </a:prstGeom>
          <a:noFill/>
        </p:spPr>
        <p:txBody>
          <a:bodyPr wrap="square" lIns="91440" tIns="45720" rIns="91440" bIns="45720">
            <a:spAutoFit/>
          </a:bodyPr>
          <a:lstStyle/>
          <a:p>
            <a:pPr algn="ctr"/>
            <a:r>
              <a:rPr lang="en-US" sz="5400" b="1" spc="-20" dirty="0">
                <a:solidFill>
                  <a:srgbClr val="C45911"/>
                </a:solidFill>
                <a:latin typeface="Calibri" panose="020F0502020204030204" pitchFamily="34" charset="0"/>
                <a:cs typeface="Calibri" panose="020F0502020204030204" pitchFamily="34" charset="0"/>
              </a:rPr>
              <a:t> </a:t>
            </a:r>
            <a:r>
              <a:rPr lang="en-US" sz="5400" b="1" spc="-20" dirty="0">
                <a:solidFill>
                  <a:schemeClr val="tx2"/>
                </a:solidFill>
                <a:latin typeface="Carlito"/>
                <a:cs typeface="Calibri" panose="020F0502020204030204" pitchFamily="34" charset="0"/>
              </a:rPr>
              <a:t>DECARBONISATION </a:t>
            </a:r>
          </a:p>
          <a:p>
            <a:pPr algn="ctr"/>
            <a:r>
              <a:rPr lang="en-US" sz="5400" b="1" spc="-20" dirty="0">
                <a:solidFill>
                  <a:schemeClr val="tx2"/>
                </a:solidFill>
                <a:latin typeface="Carlito"/>
                <a:cs typeface="Calibri" panose="020F0502020204030204" pitchFamily="34" charset="0"/>
              </a:rPr>
              <a:t>AND WHY DO WE URGENTLY NEED IT? </a:t>
            </a:r>
            <a:endParaRPr lang="en-US" sz="5400" dirty="0">
              <a:solidFill>
                <a:schemeClr val="tx2"/>
              </a:solidFill>
              <a:latin typeface="Carlito"/>
              <a:cs typeface="Carlito"/>
            </a:endParaRPr>
          </a:p>
          <a:p>
            <a:pPr algn="ctr"/>
            <a:endParaRPr lang="en-US" sz="5400" b="0" cap="none" spc="0" dirty="0">
              <a:ln w="0">
                <a:solidFill>
                  <a:schemeClr val="tx1"/>
                </a:solidFill>
              </a:ln>
              <a:solidFill>
                <a:schemeClr val="tx2"/>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371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5256-1614-4B64-BB8E-F40B032CC7F2}"/>
              </a:ext>
            </a:extLst>
          </p:cNvPr>
          <p:cNvSpPr>
            <a:spLocks noGrp="1"/>
          </p:cNvSpPr>
          <p:nvPr>
            <p:ph type="title"/>
          </p:nvPr>
        </p:nvSpPr>
        <p:spPr/>
        <p:txBody>
          <a:bodyPr>
            <a:noAutofit/>
          </a:bodyPr>
          <a:lstStyle/>
          <a:p>
            <a:r>
              <a:rPr lang="en-US" sz="2400" dirty="0"/>
              <a:t>CONTENT</a:t>
            </a:r>
            <a:endParaRPr lang="en-IN" sz="2400" dirty="0"/>
          </a:p>
        </p:txBody>
      </p:sp>
      <p:pic>
        <p:nvPicPr>
          <p:cNvPr id="5" name="Content Placeholder 4">
            <a:extLst>
              <a:ext uri="{FF2B5EF4-FFF2-40B4-BE49-F238E27FC236}">
                <a16:creationId xmlns:a16="http://schemas.microsoft.com/office/drawing/2014/main" id="{D78E2982-B13E-4279-81AC-326D11E0D25F}"/>
              </a:ext>
            </a:extLst>
          </p:cNvPr>
          <p:cNvPicPr>
            <a:picLocks noGrp="1" noChangeAspect="1"/>
          </p:cNvPicPr>
          <p:nvPr>
            <p:ph idx="1"/>
          </p:nvPr>
        </p:nvPicPr>
        <p:blipFill>
          <a:blip r:embed="rId2"/>
          <a:stretch>
            <a:fillRect/>
          </a:stretch>
        </p:blipFill>
        <p:spPr>
          <a:xfrm>
            <a:off x="1614195" y="1306195"/>
            <a:ext cx="8948057" cy="4594860"/>
          </a:xfrm>
        </p:spPr>
      </p:pic>
    </p:spTree>
    <p:extLst>
      <p:ext uri="{BB962C8B-B14F-4D97-AF65-F5344CB8AC3E}">
        <p14:creationId xmlns:p14="http://schemas.microsoft.com/office/powerpoint/2010/main" val="389256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8752-72A5-4635-A90C-5F33ECF85F6A}"/>
              </a:ext>
            </a:extLst>
          </p:cNvPr>
          <p:cNvSpPr>
            <a:spLocks noGrp="1"/>
          </p:cNvSpPr>
          <p:nvPr>
            <p:ph type="title"/>
          </p:nvPr>
        </p:nvSpPr>
        <p:spPr/>
        <p:txBody>
          <a:bodyPr>
            <a:noAutofit/>
          </a:bodyPr>
          <a:lstStyle/>
          <a:p>
            <a:r>
              <a:rPr lang="en-US" sz="2400" b="0" dirty="0">
                <a:solidFill>
                  <a:schemeClr val="tx1"/>
                </a:solidFill>
                <a:latin typeface="Algerian" panose="04020705040A02060702" pitchFamily="82" charset="0"/>
              </a:rPr>
              <a:t>DECARBONISATION</a:t>
            </a:r>
            <a:endParaRPr lang="en-IN" sz="2400" b="0" dirty="0">
              <a:solidFill>
                <a:schemeClr val="tx1"/>
              </a:solidFill>
            </a:endParaRPr>
          </a:p>
        </p:txBody>
      </p:sp>
      <p:sp>
        <p:nvSpPr>
          <p:cNvPr id="3" name="Content Placeholder 2">
            <a:extLst>
              <a:ext uri="{FF2B5EF4-FFF2-40B4-BE49-F238E27FC236}">
                <a16:creationId xmlns:a16="http://schemas.microsoft.com/office/drawing/2014/main" id="{A2FEA6B2-C066-49BA-B758-D36C66CCE471}"/>
              </a:ext>
            </a:extLst>
          </p:cNvPr>
          <p:cNvSpPr>
            <a:spLocks noGrp="1"/>
          </p:cNvSpPr>
          <p:nvPr>
            <p:ph idx="1"/>
          </p:nvPr>
        </p:nvSpPr>
        <p:spPr/>
        <p:txBody>
          <a:bodyPr/>
          <a:lstStyle/>
          <a:p>
            <a:pPr marL="342900" indent="-342900">
              <a:buFont typeface="Wingdings" panose="05000000000000000000" pitchFamily="2" charset="2"/>
              <a:buChar char="v"/>
            </a:pPr>
            <a:r>
              <a:rPr lang="en-US" sz="2400" b="1" dirty="0"/>
              <a:t>Decarbonization (also called decarbonization across the Atlantic) refers to the process of reducing carbon dioxide (CO2) emissions caused by human activity in space. The current (and hopeful) goal of </a:t>
            </a:r>
            <a:r>
              <a:rPr lang="en-US" sz="2400" b="1" dirty="0" err="1"/>
              <a:t>decarbonisation</a:t>
            </a:r>
            <a:r>
              <a:rPr lang="en-US" sz="2400" b="1" dirty="0"/>
              <a:t> is, in the end, to end our carbon dioxide emissions.</a:t>
            </a:r>
          </a:p>
          <a:p>
            <a:pPr marL="342900" indent="-342900">
              <a:buFont typeface="Wingdings" panose="05000000000000000000" pitchFamily="2" charset="2"/>
              <a:buChar char="v"/>
            </a:pPr>
            <a:r>
              <a:rPr lang="en-US" sz="2400" b="1" dirty="0"/>
              <a:t>In order to achieve deep </a:t>
            </a:r>
            <a:r>
              <a:rPr lang="en-US" sz="2400" b="1" dirty="0" err="1"/>
              <a:t>decarbonisation</a:t>
            </a:r>
            <a:r>
              <a:rPr lang="en-US" sz="2400" b="1" dirty="0"/>
              <a:t>, we need to rethink how we produce and use energy and use it to convert to renewable resources and low carbon energy sources.</a:t>
            </a:r>
          </a:p>
          <a:p>
            <a:pPr marL="342900" indent="-342900">
              <a:buFont typeface="Wingdings" panose="05000000000000000000" pitchFamily="2" charset="2"/>
              <a:buChar char="v"/>
            </a:pPr>
            <a:r>
              <a:rPr lang="en-US" sz="2400" b="1" dirty="0"/>
              <a:t>In fact, reaching zero emissions requires switching to clean energy sources and moving from fossil fuels to electricity.</a:t>
            </a:r>
            <a:endParaRPr lang="en-IN" sz="2400" b="1" dirty="0"/>
          </a:p>
          <a:p>
            <a:endParaRPr lang="en-IN" dirty="0"/>
          </a:p>
        </p:txBody>
      </p:sp>
    </p:spTree>
    <p:extLst>
      <p:ext uri="{BB962C8B-B14F-4D97-AF65-F5344CB8AC3E}">
        <p14:creationId xmlns:p14="http://schemas.microsoft.com/office/powerpoint/2010/main" val="2984932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A3DDE-1715-4BFE-AAAB-8C5009A0BB6E}"/>
              </a:ext>
            </a:extLst>
          </p:cNvPr>
          <p:cNvSpPr>
            <a:spLocks noGrp="1"/>
          </p:cNvSpPr>
          <p:nvPr>
            <p:ph type="title"/>
          </p:nvPr>
        </p:nvSpPr>
        <p:spPr/>
        <p:txBody>
          <a:bodyPr>
            <a:noAutofit/>
          </a:bodyPr>
          <a:lstStyle/>
          <a:p>
            <a:r>
              <a:rPr lang="en-US" sz="2400" b="0" dirty="0">
                <a:solidFill>
                  <a:schemeClr val="tx1"/>
                </a:solidFill>
                <a:latin typeface="Algerian" panose="04020705040A02060702" pitchFamily="82" charset="0"/>
              </a:rPr>
              <a:t>WHY IS DECARBONISING URGENT?</a:t>
            </a:r>
            <a:endParaRPr lang="en-IN" sz="2400" b="0" dirty="0">
              <a:solidFill>
                <a:schemeClr val="tx1"/>
              </a:solidFill>
            </a:endParaRPr>
          </a:p>
        </p:txBody>
      </p:sp>
      <p:sp>
        <p:nvSpPr>
          <p:cNvPr id="3" name="Content Placeholder 2">
            <a:extLst>
              <a:ext uri="{FF2B5EF4-FFF2-40B4-BE49-F238E27FC236}">
                <a16:creationId xmlns:a16="http://schemas.microsoft.com/office/drawing/2014/main" id="{21E9245C-1310-4970-A67E-E9C58287E306}"/>
              </a:ext>
            </a:extLst>
          </p:cNvPr>
          <p:cNvSpPr>
            <a:spLocks noGrp="1"/>
          </p:cNvSpPr>
          <p:nvPr>
            <p:ph idx="1"/>
          </p:nvPr>
        </p:nvSpPr>
        <p:spPr/>
        <p:txBody>
          <a:bodyPr/>
          <a:lstStyle/>
          <a:p>
            <a:pPr marL="342900" indent="-342900">
              <a:buFont typeface="Wingdings" panose="05000000000000000000" pitchFamily="2" charset="2"/>
              <a:buChar char="v"/>
            </a:pPr>
            <a:r>
              <a:rPr lang="en-US" sz="2400" b="1" dirty="0"/>
              <a:t>According to the World Economic Forum, the complete carbonization of our energy systems is the only solution to climate change. Now, we are already behind the targets set for 2015, and our current policies, in the best case scenario, could lead to an increase of 2.1 ° C and, in the worst case scenario, an increase of 3.9 ° C.</a:t>
            </a:r>
          </a:p>
          <a:p>
            <a:pPr marL="342900" indent="-342900">
              <a:buFont typeface="Wingdings" panose="05000000000000000000" pitchFamily="2" charset="2"/>
              <a:buChar char="v"/>
            </a:pPr>
            <a:r>
              <a:rPr lang="en-US" sz="2400" b="1" dirty="0"/>
              <a:t>This situation is very frightening.</a:t>
            </a:r>
          </a:p>
          <a:p>
            <a:pPr marL="342900" indent="-342900">
              <a:buFont typeface="Wingdings" panose="05000000000000000000" pitchFamily="2" charset="2"/>
              <a:buChar char="v"/>
            </a:pPr>
            <a:r>
              <a:rPr lang="en-US" sz="2400" b="1" dirty="0"/>
              <a:t>To give a small context, lastly the average global temperature was 2 ° C warm, the average sea level was more than 6 meters above today. With an increase of 3 ° C (current rate if we do not change our routes), cities such as Miami, Shanghai, Osaka or Rio de Janeiro will sink. In addition, a total of 275 million people worldwide will have to evacuate and escape the flood.</a:t>
            </a:r>
            <a:endParaRPr lang="en-IN" sz="2400" b="1" dirty="0"/>
          </a:p>
          <a:p>
            <a:endParaRPr lang="en-IN" dirty="0"/>
          </a:p>
        </p:txBody>
      </p:sp>
    </p:spTree>
    <p:extLst>
      <p:ext uri="{BB962C8B-B14F-4D97-AF65-F5344CB8AC3E}">
        <p14:creationId xmlns:p14="http://schemas.microsoft.com/office/powerpoint/2010/main" val="391716753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0964-5E67-411C-B66E-02FCFF00EBE4}"/>
              </a:ext>
            </a:extLst>
          </p:cNvPr>
          <p:cNvSpPr>
            <a:spLocks noGrp="1"/>
          </p:cNvSpPr>
          <p:nvPr>
            <p:ph type="title"/>
          </p:nvPr>
        </p:nvSpPr>
        <p:spPr/>
        <p:txBody>
          <a:bodyPr>
            <a:normAutofit fontScale="90000"/>
          </a:bodyPr>
          <a:lstStyle/>
          <a:p>
            <a:r>
              <a:rPr lang="en-US" sz="2700" dirty="0">
                <a:solidFill>
                  <a:schemeClr val="tx1"/>
                </a:solidFill>
                <a:latin typeface="Algerian" panose="04020705040A02060702" pitchFamily="82" charset="0"/>
              </a:rPr>
              <a:t>DECARBONISING URGENT:</a:t>
            </a:r>
            <a:br>
              <a:rPr lang="en-IN" dirty="0">
                <a:solidFill>
                  <a:schemeClr val="bg1"/>
                </a:solidFill>
              </a:rPr>
            </a:br>
            <a:endParaRPr lang="en-IN" dirty="0"/>
          </a:p>
        </p:txBody>
      </p:sp>
      <p:pic>
        <p:nvPicPr>
          <p:cNvPr id="4" name="Content Placeholder 3">
            <a:extLst>
              <a:ext uri="{FF2B5EF4-FFF2-40B4-BE49-F238E27FC236}">
                <a16:creationId xmlns:a16="http://schemas.microsoft.com/office/drawing/2014/main" id="{6B4128B6-652C-438C-8301-F5D9160596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779" y="914400"/>
            <a:ext cx="11487784" cy="5378450"/>
          </a:xfrm>
          <a:prstGeom prst="rect">
            <a:avLst/>
          </a:prstGeom>
        </p:spPr>
      </p:pic>
      <p:pic>
        <p:nvPicPr>
          <p:cNvPr id="5" name="Picture 4">
            <a:extLst>
              <a:ext uri="{FF2B5EF4-FFF2-40B4-BE49-F238E27FC236}">
                <a16:creationId xmlns:a16="http://schemas.microsoft.com/office/drawing/2014/main" id="{90006E9A-433D-4A58-A0BF-DD2E1EAFD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35" y="1366852"/>
            <a:ext cx="6991739" cy="5236021"/>
          </a:xfrm>
          <a:prstGeom prst="rect">
            <a:avLst/>
          </a:prstGeom>
        </p:spPr>
      </p:pic>
      <p:pic>
        <p:nvPicPr>
          <p:cNvPr id="6" name="Picture 5">
            <a:extLst>
              <a:ext uri="{FF2B5EF4-FFF2-40B4-BE49-F238E27FC236}">
                <a16:creationId xmlns:a16="http://schemas.microsoft.com/office/drawing/2014/main" id="{EF62EFDF-0294-4EAE-AB99-EE5C90AD4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281" y="1595535"/>
            <a:ext cx="5157124" cy="3303036"/>
          </a:xfrm>
          <a:prstGeom prst="rect">
            <a:avLst/>
          </a:prstGeom>
        </p:spPr>
      </p:pic>
    </p:spTree>
    <p:extLst>
      <p:ext uri="{BB962C8B-B14F-4D97-AF65-F5344CB8AC3E}">
        <p14:creationId xmlns:p14="http://schemas.microsoft.com/office/powerpoint/2010/main" val="232391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B0AF7-B767-4AD7-AA59-7E881739D719}"/>
              </a:ext>
            </a:extLst>
          </p:cNvPr>
          <p:cNvSpPr>
            <a:spLocks noGrp="1"/>
          </p:cNvSpPr>
          <p:nvPr>
            <p:ph type="title"/>
          </p:nvPr>
        </p:nvSpPr>
        <p:spPr/>
        <p:txBody>
          <a:bodyPr>
            <a:noAutofit/>
          </a:bodyPr>
          <a:lstStyle/>
          <a:p>
            <a:r>
              <a:rPr lang="en-US" sz="2400" b="0" dirty="0">
                <a:solidFill>
                  <a:schemeClr val="tx1"/>
                </a:solidFill>
                <a:latin typeface="Algerian" panose="04020705040A02060702" pitchFamily="82" charset="0"/>
              </a:rPr>
              <a:t>THERE ARE STILL MULTIPLE SCENARIOS</a:t>
            </a:r>
            <a:endParaRPr lang="en-IN" sz="2400" b="0" dirty="0">
              <a:solidFill>
                <a:schemeClr val="tx1"/>
              </a:solidFill>
            </a:endParaRPr>
          </a:p>
        </p:txBody>
      </p:sp>
      <p:sp>
        <p:nvSpPr>
          <p:cNvPr id="3" name="Content Placeholder 2">
            <a:extLst>
              <a:ext uri="{FF2B5EF4-FFF2-40B4-BE49-F238E27FC236}">
                <a16:creationId xmlns:a16="http://schemas.microsoft.com/office/drawing/2014/main" id="{0422056E-6DCC-4EFD-9E2A-A08256A0A396}"/>
              </a:ext>
            </a:extLst>
          </p:cNvPr>
          <p:cNvSpPr>
            <a:spLocks noGrp="1"/>
          </p:cNvSpPr>
          <p:nvPr>
            <p:ph idx="1"/>
          </p:nvPr>
        </p:nvSpPr>
        <p:spPr/>
        <p:txBody>
          <a:bodyPr/>
          <a:lstStyle/>
          <a:p>
            <a:pPr algn="l"/>
            <a:r>
              <a:rPr lang="en-US" sz="2400" b="1" i="0" dirty="0">
                <a:effectLst/>
              </a:rPr>
              <a:t>The International Panel of Climate Change has generated 5 RCP (Representative Concentration Pathway) scenarios to anticipate the effects of our carbon emission on Earth’s global temperatures: </a:t>
            </a:r>
          </a:p>
          <a:p>
            <a:pPr marL="342900" indent="-342900" algn="l">
              <a:buFont typeface="Wingdings" panose="05000000000000000000" pitchFamily="2" charset="2"/>
              <a:buChar char="v"/>
            </a:pPr>
            <a:r>
              <a:rPr lang="en-US" sz="2400" b="1" i="0" dirty="0">
                <a:effectLst/>
              </a:rPr>
              <a:t>RCP8.5: This scenario depicts the likely outcome if we don’t make efforts to cut greenhouse gas emissions.</a:t>
            </a:r>
          </a:p>
          <a:p>
            <a:pPr marL="342900" indent="-342900" algn="l">
              <a:buFont typeface="Wingdings" panose="05000000000000000000" pitchFamily="2" charset="2"/>
              <a:buChar char="v"/>
            </a:pPr>
            <a:r>
              <a:rPr lang="en-US" sz="2400" b="1" i="0" dirty="0">
                <a:effectLst/>
              </a:rPr>
              <a:t>RCP6 and RCP4.5: those two scenarios describe what could happen if we cannot act fast enough. According to the latest reports, we currently sit in between scenarios 6 and 4.5.</a:t>
            </a:r>
          </a:p>
          <a:p>
            <a:pPr algn="l"/>
            <a:r>
              <a:rPr lang="en-US" sz="2400" b="1" i="0" dirty="0">
                <a:effectLst/>
              </a:rPr>
              <a:t>RCP2.6: This is the only scenario where Paris Agreement goals are reached. Following this path means getting net CO</a:t>
            </a:r>
            <a:r>
              <a:rPr lang="en-US" sz="2400" b="1" i="0" baseline="-25000" dirty="0">
                <a:effectLst/>
              </a:rPr>
              <a:t>2</a:t>
            </a:r>
            <a:r>
              <a:rPr lang="en-US" sz="2400" b="1" i="0" dirty="0">
                <a:effectLst/>
              </a:rPr>
              <a:t> emissions to zero, or below zero, shortly after 2050.</a:t>
            </a:r>
          </a:p>
          <a:p>
            <a:pPr algn="l"/>
            <a:r>
              <a:rPr lang="en-US" sz="2400" b="1" i="0" dirty="0">
                <a:effectLst/>
              </a:rPr>
              <a:t>While the odds don’t look great, we still have a chance to limit global warming to 2 °C (or lower) by 2100: Deep </a:t>
            </a:r>
            <a:r>
              <a:rPr lang="en-US" sz="2400" b="1" i="0" dirty="0" err="1">
                <a:effectLst/>
              </a:rPr>
              <a:t>decarbonisation</a:t>
            </a:r>
            <a:r>
              <a:rPr lang="en-US" sz="2400" b="1" i="0" dirty="0">
                <a:effectLst/>
              </a:rPr>
              <a:t>.</a:t>
            </a:r>
          </a:p>
          <a:p>
            <a:endParaRPr lang="en-IN" dirty="0"/>
          </a:p>
        </p:txBody>
      </p:sp>
    </p:spTree>
    <p:extLst>
      <p:ext uri="{BB962C8B-B14F-4D97-AF65-F5344CB8AC3E}">
        <p14:creationId xmlns:p14="http://schemas.microsoft.com/office/powerpoint/2010/main" val="2156361965"/>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C4568-EEE0-459F-8191-0C268C361D45}"/>
              </a:ext>
            </a:extLst>
          </p:cNvPr>
          <p:cNvSpPr>
            <a:spLocks noGrp="1"/>
          </p:cNvSpPr>
          <p:nvPr>
            <p:ph type="title"/>
          </p:nvPr>
        </p:nvSpPr>
        <p:spPr/>
        <p:txBody>
          <a:bodyPr>
            <a:noAutofit/>
          </a:bodyPr>
          <a:lstStyle/>
          <a:p>
            <a:r>
              <a:rPr lang="en-US" sz="2400" b="0" dirty="0">
                <a:solidFill>
                  <a:schemeClr val="tx1"/>
                </a:solidFill>
                <a:latin typeface="Algerian" panose="04020705040A02060702" pitchFamily="82" charset="0"/>
              </a:rPr>
              <a:t>FOUR SCENARIOS FOR NET CO2 EMISSIONS</a:t>
            </a:r>
            <a:endParaRPr lang="en-IN" sz="2400" b="0" dirty="0">
              <a:solidFill>
                <a:schemeClr val="tx1"/>
              </a:solidFill>
            </a:endParaRPr>
          </a:p>
        </p:txBody>
      </p:sp>
      <p:pic>
        <p:nvPicPr>
          <p:cNvPr id="4" name="Content Placeholder 4">
            <a:extLst>
              <a:ext uri="{FF2B5EF4-FFF2-40B4-BE49-F238E27FC236}">
                <a16:creationId xmlns:a16="http://schemas.microsoft.com/office/drawing/2014/main" id="{5FFE6A97-6D43-4D83-8375-DF8B16CF8E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3958" y="914400"/>
            <a:ext cx="7179959" cy="5378450"/>
          </a:xfrm>
        </p:spPr>
      </p:pic>
      <p:pic>
        <p:nvPicPr>
          <p:cNvPr id="5" name="Picture 4">
            <a:extLst>
              <a:ext uri="{FF2B5EF4-FFF2-40B4-BE49-F238E27FC236}">
                <a16:creationId xmlns:a16="http://schemas.microsoft.com/office/drawing/2014/main" id="{D790A082-BB19-4C3D-A14B-0C3771DBC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310" y="1147665"/>
            <a:ext cx="5215812" cy="3340359"/>
          </a:xfrm>
          <a:prstGeom prst="rect">
            <a:avLst/>
          </a:prstGeom>
        </p:spPr>
      </p:pic>
    </p:spTree>
    <p:extLst>
      <p:ext uri="{BB962C8B-B14F-4D97-AF65-F5344CB8AC3E}">
        <p14:creationId xmlns:p14="http://schemas.microsoft.com/office/powerpoint/2010/main" val="334909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2687-E957-4DD3-8235-944CDBAC7224}"/>
              </a:ext>
            </a:extLst>
          </p:cNvPr>
          <p:cNvSpPr>
            <a:spLocks noGrp="1"/>
          </p:cNvSpPr>
          <p:nvPr>
            <p:ph type="title"/>
          </p:nvPr>
        </p:nvSpPr>
        <p:spPr/>
        <p:txBody>
          <a:bodyPr>
            <a:noAutofit/>
          </a:bodyPr>
          <a:lstStyle/>
          <a:p>
            <a:r>
              <a:rPr lang="en-US" sz="2400" b="0" dirty="0">
                <a:solidFill>
                  <a:schemeClr val="tx1"/>
                </a:solidFill>
                <a:latin typeface="Algerian" panose="04020705040A02060702" pitchFamily="82" charset="0"/>
              </a:rPr>
              <a:t>WHAT TRANSITION IS NEEDED?</a:t>
            </a:r>
            <a:endParaRPr lang="en-IN" sz="2400" b="0" dirty="0">
              <a:solidFill>
                <a:schemeClr val="tx1"/>
              </a:solidFill>
            </a:endParaRPr>
          </a:p>
        </p:txBody>
      </p:sp>
      <p:sp>
        <p:nvSpPr>
          <p:cNvPr id="3" name="Content Placeholder 2">
            <a:extLst>
              <a:ext uri="{FF2B5EF4-FFF2-40B4-BE49-F238E27FC236}">
                <a16:creationId xmlns:a16="http://schemas.microsoft.com/office/drawing/2014/main" id="{DEEA147B-06B2-41F6-AC2F-CDC6FF39185F}"/>
              </a:ext>
            </a:extLst>
          </p:cNvPr>
          <p:cNvSpPr>
            <a:spLocks noGrp="1"/>
          </p:cNvSpPr>
          <p:nvPr>
            <p:ph idx="1"/>
          </p:nvPr>
        </p:nvSpPr>
        <p:spPr/>
        <p:txBody>
          <a:bodyPr/>
          <a:lstStyle/>
          <a:p>
            <a:pPr marL="342900" indent="-342900">
              <a:buFont typeface="Wingdings" panose="05000000000000000000" pitchFamily="2" charset="2"/>
              <a:buChar char="v"/>
            </a:pPr>
            <a:r>
              <a:rPr lang="en-US" sz="2400" b="1" dirty="0"/>
              <a:t>Yes, we cannot abandon the old ways of producing and using energy overnight. But an emergency prompts us to accelerate our transformation of zero carbon emission.</a:t>
            </a:r>
          </a:p>
          <a:p>
            <a:endParaRPr lang="en-US" sz="2400" b="1" dirty="0"/>
          </a:p>
          <a:p>
            <a:pPr marL="342900" indent="-342900">
              <a:buFont typeface="Wingdings" panose="05000000000000000000" pitchFamily="2" charset="2"/>
              <a:buChar char="v"/>
            </a:pPr>
            <a:r>
              <a:rPr lang="en-US" sz="2400" b="1" dirty="0"/>
              <a:t>The road to </a:t>
            </a:r>
            <a:r>
              <a:rPr lang="en-US" sz="2400" b="1" dirty="0" err="1"/>
              <a:t>decarbonisation</a:t>
            </a:r>
            <a:r>
              <a:rPr lang="en-US" sz="2400" b="1" dirty="0"/>
              <a:t> means that industries are reviving the way they produce, that we - individuals - are reviewing what we buy and put in our plates, and - and in fact it is something we at </a:t>
            </a:r>
            <a:r>
              <a:rPr lang="en-US" sz="2400" b="1" dirty="0" err="1"/>
              <a:t>Virta</a:t>
            </a:r>
            <a:r>
              <a:rPr lang="en-US" sz="2400" b="1" dirty="0"/>
              <a:t> can help - improve the way we produce, store and distribute. electricity.</a:t>
            </a:r>
            <a:endParaRPr lang="en-IN" sz="2400" b="1" dirty="0"/>
          </a:p>
          <a:p>
            <a:endParaRPr lang="en-IN" dirty="0"/>
          </a:p>
        </p:txBody>
      </p:sp>
    </p:spTree>
    <p:extLst>
      <p:ext uri="{BB962C8B-B14F-4D97-AF65-F5344CB8AC3E}">
        <p14:creationId xmlns:p14="http://schemas.microsoft.com/office/powerpoint/2010/main" val="224929018"/>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940</Words>
  <Application>Microsoft Office PowerPoint</Application>
  <PresentationFormat>Widescreen</PresentationFormat>
  <Paragraphs>70</Paragraphs>
  <Slides>15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Algerian</vt:lpstr>
      <vt:lpstr>Arial</vt:lpstr>
      <vt:lpstr>Calibri</vt:lpstr>
      <vt:lpstr>Calibri Light</vt:lpstr>
      <vt:lpstr>Carlito</vt:lpstr>
      <vt:lpstr>Noto Sans Symbols</vt:lpstr>
      <vt:lpstr>Wingdings</vt:lpstr>
      <vt:lpstr>Office Theme</vt:lpstr>
      <vt:lpstr>FIRE SPARKES, BANNARI AMMAN INSTITUTE OF TECHNOLOGY, TAMILNADU.</vt:lpstr>
      <vt:lpstr>PowerPoint Presentation</vt:lpstr>
      <vt:lpstr>CONTENT</vt:lpstr>
      <vt:lpstr>DECARBONISATION</vt:lpstr>
      <vt:lpstr>WHY IS DECARBONISING URGENT?</vt:lpstr>
      <vt:lpstr>DECARBONISING URGENT: </vt:lpstr>
      <vt:lpstr>THERE ARE STILL MULTIPLE SCENARIOS</vt:lpstr>
      <vt:lpstr>FOUR SCENARIOS FOR NET CO2 EMISSIONS</vt:lpstr>
      <vt:lpstr>WHAT TRANSITION IS NEEDED?</vt:lpstr>
      <vt:lpstr>WHEN RENEWABLES MEET E-MOBILITY</vt:lpstr>
      <vt:lpstr>Ev’s are Batteries on wheels</vt:lpstr>
      <vt:lpstr> Ev’s are Batteries on wheels</vt:lpstr>
      <vt:lpstr> NEW GOALS INCLUDE</vt:lpstr>
      <vt:lpstr>INVEST IN SMART EV CHARGING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Himanshu Sadhwani</dc:creator>
  <cp:lastModifiedBy>mani</cp:lastModifiedBy>
  <cp:revision>33</cp:revision>
  <dcterms:created xsi:type="dcterms:W3CDTF">2020-12-18T08:31:00Z</dcterms:created>
  <dcterms:modified xsi:type="dcterms:W3CDTF">2022-01-15T10:41:23Z</dcterms:modified>
</cp:coreProperties>
</file>